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Montserrat Bold" charset="1" panose="00000800000000000000"/>
      <p:regular r:id="rId28"/>
    </p:embeddedFont>
    <p:embeddedFont>
      <p:font typeface="Montserrat Ultra-Bold" charset="1" panose="00000900000000000000"/>
      <p:regular r:id="rId29"/>
    </p:embeddedFont>
    <p:embeddedFont>
      <p:font typeface="Canva Sans Bold" charset="1" panose="020B0803030501040103"/>
      <p:regular r:id="rId30"/>
    </p:embeddedFont>
    <p:embeddedFont>
      <p:font typeface="Canva Sans" charset="1" panose="020B0503030501040103"/>
      <p:regular r:id="rId31"/>
    </p:embeddedFont>
    <p:embeddedFont>
      <p:font typeface="Montserrat Heavy" charset="1" panose="00000A00000000000000"/>
      <p:regular r:id="rId32"/>
    </p:embeddedFont>
    <p:embeddedFont>
      <p:font typeface="Open Sans" charset="1" panose="020B0606030504020204"/>
      <p:regular r:id="rId33"/>
    </p:embeddedFont>
    <p:embeddedFont>
      <p:font typeface="JetBrains Mono" charset="1" panose="02010509020102050004"/>
      <p:regular r:id="rId34"/>
    </p:embeddedFont>
    <p:embeddedFont>
      <p:font typeface="Raleway Heavy" charset="1" panose="020B0003030101060003"/>
      <p:regular r:id="rId35"/>
    </p:embeddedFont>
    <p:embeddedFont>
      <p:font typeface="Antonio Ultra-Bold" charset="1" panose="02000803000000000000"/>
      <p:regular r:id="rId36"/>
    </p:embeddedFont>
    <p:embeddedFont>
      <p:font typeface="FF Providence Sans" charset="1" panose="04010505020101010101"/>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png" Type="http://schemas.openxmlformats.org/officeDocument/2006/relationships/image"/><Relationship Id="rId12" Target="../media/image40.png" Type="http://schemas.openxmlformats.org/officeDocument/2006/relationships/image"/><Relationship Id="rId2" Target="../media/image30.jpe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0" y="1573908"/>
            <a:ext cx="9460160" cy="6905917"/>
          </a:xfrm>
          <a:custGeom>
            <a:avLst/>
            <a:gdLst/>
            <a:ahLst/>
            <a:cxnLst/>
            <a:rect r="r" b="b" t="t" l="l"/>
            <a:pathLst>
              <a:path h="6905917" w="9460160">
                <a:moveTo>
                  <a:pt x="0" y="0"/>
                </a:moveTo>
                <a:lnTo>
                  <a:pt x="9460160" y="0"/>
                </a:lnTo>
                <a:lnTo>
                  <a:pt x="9460160" y="6905917"/>
                </a:lnTo>
                <a:lnTo>
                  <a:pt x="0" y="6905917"/>
                </a:lnTo>
                <a:lnTo>
                  <a:pt x="0" y="0"/>
                </a:lnTo>
                <a:close/>
              </a:path>
            </a:pathLst>
          </a:custGeom>
          <a:blipFill>
            <a:blip r:embed="rId2"/>
            <a:stretch>
              <a:fillRect l="0" t="0" r="0" b="0"/>
            </a:stretch>
          </a:blipFill>
        </p:spPr>
      </p:sp>
      <p:sp>
        <p:nvSpPr>
          <p:cNvPr name="TextBox 3" id="3"/>
          <p:cNvSpPr txBox="true"/>
          <p:nvPr/>
        </p:nvSpPr>
        <p:spPr>
          <a:xfrm rot="0">
            <a:off x="9653398" y="2240658"/>
            <a:ext cx="8776176" cy="5321936"/>
          </a:xfrm>
          <a:prstGeom prst="rect">
            <a:avLst/>
          </a:prstGeom>
        </p:spPr>
        <p:txBody>
          <a:bodyPr anchor="t" rtlCol="false" tIns="0" lIns="0" bIns="0" rIns="0">
            <a:spAutoFit/>
          </a:bodyPr>
          <a:lstStyle/>
          <a:p>
            <a:pPr algn="l">
              <a:lnSpc>
                <a:spcPts val="10400"/>
              </a:lnSpc>
            </a:pPr>
            <a:r>
              <a:rPr lang="en-US" b="true" sz="10400" spc="-520">
                <a:solidFill>
                  <a:srgbClr val="FFFFFF"/>
                </a:solidFill>
                <a:latin typeface="Montserrat Bold"/>
                <a:ea typeface="Montserrat Bold"/>
                <a:cs typeface="Montserrat Bold"/>
                <a:sym typeface="Montserrat Bold"/>
              </a:rPr>
              <a:t>INTELLIGENT FINANCIAL PLANNING HUB</a:t>
            </a:r>
          </a:p>
        </p:txBody>
      </p:sp>
      <p:sp>
        <p:nvSpPr>
          <p:cNvPr name="TextBox 4" id="4"/>
          <p:cNvSpPr txBox="true"/>
          <p:nvPr/>
        </p:nvSpPr>
        <p:spPr>
          <a:xfrm rot="0">
            <a:off x="451466" y="443128"/>
            <a:ext cx="4628951" cy="729880"/>
          </a:xfrm>
          <a:prstGeom prst="rect">
            <a:avLst/>
          </a:prstGeom>
        </p:spPr>
        <p:txBody>
          <a:bodyPr anchor="t" rtlCol="false" tIns="0" lIns="0" bIns="0" rIns="0">
            <a:spAutoFit/>
          </a:bodyPr>
          <a:lstStyle/>
          <a:p>
            <a:pPr algn="l" marL="1184306" indent="-592153" lvl="1">
              <a:lnSpc>
                <a:spcPts val="5485"/>
              </a:lnSpc>
              <a:buFont typeface="Arial"/>
              <a:buChar char="•"/>
            </a:pPr>
            <a:r>
              <a:rPr lang="en-US" b="true" sz="5485" spc="-274">
                <a:solidFill>
                  <a:srgbClr val="FFFFFF"/>
                </a:solidFill>
                <a:latin typeface="Montserrat Bold"/>
                <a:ea typeface="Montserrat Bold"/>
                <a:cs typeface="Montserrat Bold"/>
                <a:sym typeface="Montserrat Bold"/>
              </a:rPr>
              <a:t>TEAM 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2993398" y="2731097"/>
            <a:ext cx="12301205" cy="5548551"/>
          </a:xfrm>
          <a:custGeom>
            <a:avLst/>
            <a:gdLst/>
            <a:ahLst/>
            <a:cxnLst/>
            <a:rect r="r" b="b" t="t" l="l"/>
            <a:pathLst>
              <a:path h="5548551" w="12301205">
                <a:moveTo>
                  <a:pt x="0" y="0"/>
                </a:moveTo>
                <a:lnTo>
                  <a:pt x="12301204" y="0"/>
                </a:lnTo>
                <a:lnTo>
                  <a:pt x="12301204" y="5548552"/>
                </a:lnTo>
                <a:lnTo>
                  <a:pt x="0" y="5548552"/>
                </a:lnTo>
                <a:lnTo>
                  <a:pt x="0" y="0"/>
                </a:lnTo>
                <a:close/>
              </a:path>
            </a:pathLst>
          </a:custGeom>
          <a:blipFill>
            <a:blip r:embed="rId2"/>
            <a:stretch>
              <a:fillRect l="-12688" t="0" r="-12688" b="0"/>
            </a:stretch>
          </a:blipFill>
        </p:spPr>
      </p:sp>
      <p:sp>
        <p:nvSpPr>
          <p:cNvPr name="TextBox 3" id="3"/>
          <p:cNvSpPr txBox="true"/>
          <p:nvPr/>
        </p:nvSpPr>
        <p:spPr>
          <a:xfrm rot="0">
            <a:off x="856927" y="579996"/>
            <a:ext cx="12302419" cy="1049808"/>
          </a:xfrm>
          <a:prstGeom prst="rect">
            <a:avLst/>
          </a:prstGeom>
        </p:spPr>
        <p:txBody>
          <a:bodyPr anchor="t" rtlCol="false" tIns="0" lIns="0" bIns="0" rIns="0">
            <a:spAutoFit/>
          </a:bodyPr>
          <a:lstStyle/>
          <a:p>
            <a:pPr algn="l">
              <a:lnSpc>
                <a:spcPts val="7888"/>
              </a:lnSpc>
            </a:pPr>
            <a:r>
              <a:rPr lang="en-US" sz="7888" b="true">
                <a:solidFill>
                  <a:srgbClr val="EF659B"/>
                </a:solidFill>
                <a:latin typeface="Montserrat Ultra-Bold"/>
                <a:ea typeface="Montserrat Ultra-Bold"/>
                <a:cs typeface="Montserrat Ultra-Bold"/>
                <a:sym typeface="Montserrat Ultra-Bold"/>
              </a:rPr>
              <a:t>EDIT EXPENSE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grpSp>
        <p:nvGrpSpPr>
          <p:cNvPr name="Group 2" id="2"/>
          <p:cNvGrpSpPr/>
          <p:nvPr/>
        </p:nvGrpSpPr>
        <p:grpSpPr>
          <a:xfrm rot="0">
            <a:off x="1028700" y="3622741"/>
            <a:ext cx="11612322" cy="3655324"/>
            <a:chOff x="0" y="0"/>
            <a:chExt cx="15483095" cy="4873766"/>
          </a:xfrm>
        </p:grpSpPr>
        <p:sp>
          <p:nvSpPr>
            <p:cNvPr name="Freeform 3" id="3"/>
            <p:cNvSpPr/>
            <p:nvPr/>
          </p:nvSpPr>
          <p:spPr>
            <a:xfrm flipH="false" flipV="false" rot="0">
              <a:off x="0" y="0"/>
              <a:ext cx="15483095" cy="4873766"/>
            </a:xfrm>
            <a:custGeom>
              <a:avLst/>
              <a:gdLst/>
              <a:ahLst/>
              <a:cxnLst/>
              <a:rect r="r" b="b" t="t" l="l"/>
              <a:pathLst>
                <a:path h="4873766" w="15483095">
                  <a:moveTo>
                    <a:pt x="0" y="0"/>
                  </a:moveTo>
                  <a:lnTo>
                    <a:pt x="15483095" y="0"/>
                  </a:lnTo>
                  <a:lnTo>
                    <a:pt x="15483095" y="4873766"/>
                  </a:lnTo>
                  <a:lnTo>
                    <a:pt x="0" y="4873766"/>
                  </a:lnTo>
                  <a:lnTo>
                    <a:pt x="0" y="0"/>
                  </a:lnTo>
                  <a:close/>
                </a:path>
              </a:pathLst>
            </a:custGeom>
            <a:blipFill>
              <a:blip r:embed="rId2"/>
              <a:stretch>
                <a:fillRect l="0" t="-127645" r="-13" b="-90078"/>
              </a:stretch>
            </a:blipFill>
          </p:spPr>
        </p:sp>
        <p:sp>
          <p:nvSpPr>
            <p:cNvPr name="TextBox 4" id="4"/>
            <p:cNvSpPr txBox="true"/>
            <p:nvPr/>
          </p:nvSpPr>
          <p:spPr>
            <a:xfrm rot="0">
              <a:off x="562565" y="269317"/>
              <a:ext cx="6182435" cy="605872"/>
            </a:xfrm>
            <a:prstGeom prst="rect">
              <a:avLst/>
            </a:prstGeom>
          </p:spPr>
          <p:txBody>
            <a:bodyPr anchor="t" rtlCol="false" tIns="0" lIns="0" bIns="0" rIns="0">
              <a:spAutoFit/>
            </a:bodyPr>
            <a:lstStyle/>
            <a:p>
              <a:pPr algn="ctr">
                <a:lnSpc>
                  <a:spcPts val="3793"/>
                </a:lnSpc>
              </a:pPr>
              <a:r>
                <a:rPr lang="en-US" sz="2709" b="true">
                  <a:solidFill>
                    <a:srgbClr val="FFFFFF"/>
                  </a:solidFill>
                  <a:latin typeface="Canva Sans Bold"/>
                  <a:ea typeface="Canva Sans Bold"/>
                  <a:cs typeface="Canva Sans Bold"/>
                  <a:sym typeface="Canva Sans Bold"/>
                </a:rPr>
                <a:t>Financial Reporting</a:t>
              </a:r>
            </a:p>
          </p:txBody>
        </p:sp>
        <p:sp>
          <p:nvSpPr>
            <p:cNvPr name="TextBox 5" id="5"/>
            <p:cNvSpPr txBox="true"/>
            <p:nvPr/>
          </p:nvSpPr>
          <p:spPr>
            <a:xfrm rot="0">
              <a:off x="351800" y="679243"/>
              <a:ext cx="14918732" cy="3524076"/>
            </a:xfrm>
            <a:prstGeom prst="rect">
              <a:avLst/>
            </a:prstGeom>
          </p:spPr>
          <p:txBody>
            <a:bodyPr anchor="t" rtlCol="false" tIns="0" lIns="0" bIns="0" rIns="0">
              <a:spAutoFit/>
            </a:bodyPr>
            <a:lstStyle/>
            <a:p>
              <a:pPr algn="l">
                <a:lnSpc>
                  <a:spcPts val="2992"/>
                </a:lnSpc>
              </a:pPr>
            </a:p>
            <a:p>
              <a:pPr algn="l" marL="497039" indent="-248520" lvl="1">
                <a:lnSpc>
                  <a:spcPts val="2992"/>
                </a:lnSpc>
                <a:buFont typeface="Arial"/>
                <a:buChar char="•"/>
              </a:pPr>
              <a:r>
                <a:rPr lang="en-US" sz="2302">
                  <a:solidFill>
                    <a:srgbClr val="FFFFFF"/>
                  </a:solidFill>
                  <a:latin typeface="Open Sans"/>
                  <a:ea typeface="Open Sans"/>
                  <a:cs typeface="Open Sans"/>
                  <a:sym typeface="Open Sans"/>
                </a:rPr>
                <a:t>  Designed a robust financial reporting module enabling users to generate reports for selected date ranges. Implemented backend logic for expense analysis, including totals and averages. Integrated data visualizations like charts and graphs to showcase spending patterns. Added export-to-PDF functionality, ensured form validations, and wrote test cases for all reporting features.</a:t>
              </a:r>
            </a:p>
          </p:txBody>
        </p:sp>
      </p:grpSp>
      <p:sp>
        <p:nvSpPr>
          <p:cNvPr name="Freeform 6" id="6"/>
          <p:cNvSpPr/>
          <p:nvPr/>
        </p:nvSpPr>
        <p:spPr>
          <a:xfrm flipH="false" flipV="false" rot="0">
            <a:off x="13039979" y="2970251"/>
            <a:ext cx="4219321" cy="3792114"/>
          </a:xfrm>
          <a:custGeom>
            <a:avLst/>
            <a:gdLst/>
            <a:ahLst/>
            <a:cxnLst/>
            <a:rect r="r" b="b" t="t" l="l"/>
            <a:pathLst>
              <a:path h="3792114" w="4219321">
                <a:moveTo>
                  <a:pt x="0" y="0"/>
                </a:moveTo>
                <a:lnTo>
                  <a:pt x="4219321" y="0"/>
                </a:lnTo>
                <a:lnTo>
                  <a:pt x="4219321" y="3792114"/>
                </a:lnTo>
                <a:lnTo>
                  <a:pt x="0" y="3792114"/>
                </a:lnTo>
                <a:lnTo>
                  <a:pt x="0" y="0"/>
                </a:lnTo>
                <a:close/>
              </a:path>
            </a:pathLst>
          </a:custGeom>
          <a:blipFill>
            <a:blip r:embed="rId3"/>
            <a:stretch>
              <a:fillRect l="0" t="0" r="0" b="0"/>
            </a:stretch>
          </a:blipFill>
        </p:spPr>
      </p:sp>
      <p:sp>
        <p:nvSpPr>
          <p:cNvPr name="TextBox 7" id="7"/>
          <p:cNvSpPr txBox="true"/>
          <p:nvPr/>
        </p:nvSpPr>
        <p:spPr>
          <a:xfrm rot="0">
            <a:off x="1028700" y="565150"/>
            <a:ext cx="9287171" cy="1069976"/>
          </a:xfrm>
          <a:prstGeom prst="rect">
            <a:avLst/>
          </a:prstGeom>
        </p:spPr>
        <p:txBody>
          <a:bodyPr anchor="t" rtlCol="false" tIns="0" lIns="0" bIns="0" rIns="0">
            <a:spAutoFit/>
          </a:bodyPr>
          <a:lstStyle/>
          <a:p>
            <a:pPr algn="l" marL="0" indent="0" lvl="0">
              <a:lnSpc>
                <a:spcPts val="8000"/>
              </a:lnSpc>
            </a:pPr>
            <a:r>
              <a:rPr lang="en-US" b="true" sz="8000">
                <a:solidFill>
                  <a:srgbClr val="EF659B"/>
                </a:solidFill>
                <a:latin typeface="Raleway Heavy"/>
                <a:ea typeface="Raleway Heavy"/>
                <a:cs typeface="Raleway Heavy"/>
                <a:sym typeface="Raleway Heavy"/>
              </a:rPr>
              <a:t>MILESTONE</a:t>
            </a:r>
          </a:p>
        </p:txBody>
      </p:sp>
      <p:sp>
        <p:nvSpPr>
          <p:cNvPr name="TextBox 8" id="8"/>
          <p:cNvSpPr txBox="true"/>
          <p:nvPr/>
        </p:nvSpPr>
        <p:spPr>
          <a:xfrm rot="0">
            <a:off x="6994885" y="664273"/>
            <a:ext cx="641511" cy="862203"/>
          </a:xfrm>
          <a:prstGeom prst="rect">
            <a:avLst/>
          </a:prstGeom>
        </p:spPr>
        <p:txBody>
          <a:bodyPr anchor="t" rtlCol="false" tIns="0" lIns="0" bIns="0" rIns="0">
            <a:spAutoFit/>
          </a:bodyPr>
          <a:lstStyle/>
          <a:p>
            <a:pPr algn="l">
              <a:lnSpc>
                <a:spcPts val="6569"/>
              </a:lnSpc>
            </a:pPr>
            <a:r>
              <a:rPr lang="en-US" sz="6569" b="true">
                <a:solidFill>
                  <a:srgbClr val="F4F1EC"/>
                </a:solidFill>
                <a:latin typeface="Antonio Ultra-Bold"/>
                <a:ea typeface="Antonio Ultra-Bold"/>
                <a:cs typeface="Antonio Ultra-Bold"/>
                <a:sym typeface="Antonio Ultra-Bold"/>
              </a:rPr>
              <a:t>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2699471" y="2085229"/>
            <a:ext cx="12139044" cy="7173071"/>
          </a:xfrm>
          <a:custGeom>
            <a:avLst/>
            <a:gdLst/>
            <a:ahLst/>
            <a:cxnLst/>
            <a:rect r="r" b="b" t="t" l="l"/>
            <a:pathLst>
              <a:path h="7173071" w="12139044">
                <a:moveTo>
                  <a:pt x="0" y="0"/>
                </a:moveTo>
                <a:lnTo>
                  <a:pt x="12139044" y="0"/>
                </a:lnTo>
                <a:lnTo>
                  <a:pt x="12139044" y="7173071"/>
                </a:lnTo>
                <a:lnTo>
                  <a:pt x="0" y="7173071"/>
                </a:lnTo>
                <a:lnTo>
                  <a:pt x="0" y="0"/>
                </a:lnTo>
                <a:close/>
              </a:path>
            </a:pathLst>
          </a:custGeom>
          <a:blipFill>
            <a:blip r:embed="rId2"/>
            <a:stretch>
              <a:fillRect l="0" t="0" r="0" b="0"/>
            </a:stretch>
          </a:blipFill>
        </p:spPr>
      </p:sp>
      <p:sp>
        <p:nvSpPr>
          <p:cNvPr name="TextBox 3" id="3"/>
          <p:cNvSpPr txBox="true"/>
          <p:nvPr/>
        </p:nvSpPr>
        <p:spPr>
          <a:xfrm rot="0">
            <a:off x="488903" y="579996"/>
            <a:ext cx="11562737" cy="1049808"/>
          </a:xfrm>
          <a:prstGeom prst="rect">
            <a:avLst/>
          </a:prstGeom>
        </p:spPr>
        <p:txBody>
          <a:bodyPr anchor="t" rtlCol="false" tIns="0" lIns="0" bIns="0" rIns="0">
            <a:spAutoFit/>
          </a:bodyPr>
          <a:lstStyle/>
          <a:p>
            <a:pPr algn="l">
              <a:lnSpc>
                <a:spcPts val="7888"/>
              </a:lnSpc>
            </a:pPr>
            <a:r>
              <a:rPr lang="en-US" sz="7888" b="true">
                <a:solidFill>
                  <a:srgbClr val="EF659B"/>
                </a:solidFill>
                <a:latin typeface="Montserrat Ultra-Bold"/>
                <a:ea typeface="Montserrat Ultra-Bold"/>
                <a:cs typeface="Montserrat Ultra-Bold"/>
                <a:sym typeface="Montserrat Ultra-Bold"/>
              </a:rPr>
              <a:t>FINANCIAL REPORT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4056227" y="1804062"/>
            <a:ext cx="10175547" cy="7623808"/>
          </a:xfrm>
          <a:custGeom>
            <a:avLst/>
            <a:gdLst/>
            <a:ahLst/>
            <a:cxnLst/>
            <a:rect r="r" b="b" t="t" l="l"/>
            <a:pathLst>
              <a:path h="7623808" w="10175547">
                <a:moveTo>
                  <a:pt x="0" y="0"/>
                </a:moveTo>
                <a:lnTo>
                  <a:pt x="10175546" y="0"/>
                </a:lnTo>
                <a:lnTo>
                  <a:pt x="10175546" y="7623808"/>
                </a:lnTo>
                <a:lnTo>
                  <a:pt x="0" y="7623808"/>
                </a:lnTo>
                <a:lnTo>
                  <a:pt x="0" y="0"/>
                </a:lnTo>
                <a:close/>
              </a:path>
            </a:pathLst>
          </a:custGeom>
          <a:blipFill>
            <a:blip r:embed="rId2"/>
            <a:stretch>
              <a:fillRect l="0" t="0" r="0" b="0"/>
            </a:stretch>
          </a:blipFill>
        </p:spPr>
      </p:sp>
      <p:sp>
        <p:nvSpPr>
          <p:cNvPr name="TextBox 3" id="3"/>
          <p:cNvSpPr txBox="true"/>
          <p:nvPr/>
        </p:nvSpPr>
        <p:spPr>
          <a:xfrm rot="0">
            <a:off x="856927" y="579996"/>
            <a:ext cx="12302419" cy="1049808"/>
          </a:xfrm>
          <a:prstGeom prst="rect">
            <a:avLst/>
          </a:prstGeom>
        </p:spPr>
        <p:txBody>
          <a:bodyPr anchor="t" rtlCol="false" tIns="0" lIns="0" bIns="0" rIns="0">
            <a:spAutoFit/>
          </a:bodyPr>
          <a:lstStyle/>
          <a:p>
            <a:pPr algn="l">
              <a:lnSpc>
                <a:spcPts val="7888"/>
              </a:lnSpc>
            </a:pPr>
            <a:r>
              <a:rPr lang="en-US" sz="7888" b="true">
                <a:solidFill>
                  <a:srgbClr val="EF659B"/>
                </a:solidFill>
                <a:latin typeface="Montserrat Ultra-Bold"/>
                <a:ea typeface="Montserrat Ultra-Bold"/>
                <a:cs typeface="Montserrat Ultra-Bold"/>
                <a:sym typeface="Montserrat Ultra-Bold"/>
              </a:rPr>
              <a:t>EXPORT TO PDF</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grpSp>
        <p:nvGrpSpPr>
          <p:cNvPr name="Group 2" id="2"/>
          <p:cNvGrpSpPr/>
          <p:nvPr/>
        </p:nvGrpSpPr>
        <p:grpSpPr>
          <a:xfrm rot="0">
            <a:off x="1028700" y="3629570"/>
            <a:ext cx="11179095" cy="4514625"/>
            <a:chOff x="0" y="0"/>
            <a:chExt cx="14905460" cy="6019500"/>
          </a:xfrm>
        </p:grpSpPr>
        <p:sp>
          <p:nvSpPr>
            <p:cNvPr name="Freeform 3" id="3"/>
            <p:cNvSpPr/>
            <p:nvPr/>
          </p:nvSpPr>
          <p:spPr>
            <a:xfrm flipH="false" flipV="false" rot="0">
              <a:off x="305969" y="0"/>
              <a:ext cx="14599491" cy="6019500"/>
            </a:xfrm>
            <a:custGeom>
              <a:avLst/>
              <a:gdLst/>
              <a:ahLst/>
              <a:cxnLst/>
              <a:rect r="r" b="b" t="t" l="l"/>
              <a:pathLst>
                <a:path h="6019500" w="14599491">
                  <a:moveTo>
                    <a:pt x="0" y="0"/>
                  </a:moveTo>
                  <a:lnTo>
                    <a:pt x="14599491" y="0"/>
                  </a:lnTo>
                  <a:lnTo>
                    <a:pt x="14599491" y="6019500"/>
                  </a:lnTo>
                  <a:lnTo>
                    <a:pt x="0" y="6019500"/>
                  </a:lnTo>
                  <a:lnTo>
                    <a:pt x="0" y="0"/>
                  </a:lnTo>
                  <a:close/>
                </a:path>
              </a:pathLst>
            </a:custGeom>
            <a:blipFill>
              <a:blip r:embed="rId2"/>
              <a:stretch>
                <a:fillRect l="0" t="-56890" r="-12965" b="-117092"/>
              </a:stretch>
            </a:blipFill>
          </p:spPr>
        </p:sp>
        <p:sp>
          <p:nvSpPr>
            <p:cNvPr name="TextBox 4" id="4"/>
            <p:cNvSpPr txBox="true"/>
            <p:nvPr/>
          </p:nvSpPr>
          <p:spPr>
            <a:xfrm rot="0">
              <a:off x="708986" y="647016"/>
              <a:ext cx="13156796" cy="4316482"/>
            </a:xfrm>
            <a:prstGeom prst="rect">
              <a:avLst/>
            </a:prstGeom>
          </p:spPr>
          <p:txBody>
            <a:bodyPr anchor="t" rtlCol="false" tIns="0" lIns="0" bIns="0" rIns="0">
              <a:spAutoFit/>
            </a:bodyPr>
            <a:lstStyle/>
            <a:p>
              <a:pPr algn="l">
                <a:lnSpc>
                  <a:spcPts val="3206"/>
                </a:lnSpc>
              </a:pPr>
            </a:p>
            <a:p>
              <a:pPr algn="l" marL="532492" indent="-266246" lvl="1">
                <a:lnSpc>
                  <a:spcPts val="3206"/>
                </a:lnSpc>
                <a:buFont typeface="Arial"/>
                <a:buChar char="•"/>
              </a:pPr>
              <a:r>
                <a:rPr lang="en-US" sz="2466">
                  <a:solidFill>
                    <a:srgbClr val="FFFFFF"/>
                  </a:solidFill>
                  <a:latin typeface="Open Sans"/>
                  <a:ea typeface="Open Sans"/>
                  <a:cs typeface="Open Sans"/>
                  <a:sym typeface="Open Sans"/>
                </a:rPr>
                <a:t> Developed an interactive user dashboard displaying key financial metrics and real-time updates. Created dynamic charts and graphs for visualizing spending trends. Added filters to view expenses by category or date range. Introduced budget tracking with visual indicators for overspending. Ensured responsive design across devices and implemented comprehensive test cases for all dashboard components.</a:t>
              </a:r>
            </a:p>
          </p:txBody>
        </p:sp>
        <p:sp>
          <p:nvSpPr>
            <p:cNvPr name="TextBox 5" id="5"/>
            <p:cNvSpPr txBox="true"/>
            <p:nvPr/>
          </p:nvSpPr>
          <p:spPr>
            <a:xfrm rot="0">
              <a:off x="0" y="378724"/>
              <a:ext cx="10720758" cy="605246"/>
            </a:xfrm>
            <a:prstGeom prst="rect">
              <a:avLst/>
            </a:prstGeom>
          </p:spPr>
          <p:txBody>
            <a:bodyPr anchor="t" rtlCol="false" tIns="0" lIns="0" bIns="0" rIns="0">
              <a:spAutoFit/>
            </a:bodyPr>
            <a:lstStyle/>
            <a:p>
              <a:pPr algn="ctr">
                <a:lnSpc>
                  <a:spcPts val="3788"/>
                </a:lnSpc>
              </a:pPr>
              <a:r>
                <a:rPr lang="en-US" sz="2706" b="true">
                  <a:solidFill>
                    <a:srgbClr val="FFFFFF"/>
                  </a:solidFill>
                  <a:latin typeface="Canva Sans Bold"/>
                  <a:ea typeface="Canva Sans Bold"/>
                  <a:cs typeface="Canva Sans Bold"/>
                  <a:sym typeface="Canva Sans Bold"/>
                </a:rPr>
                <a:t>Dashboard and Data Visualization</a:t>
              </a:r>
            </a:p>
          </p:txBody>
        </p:sp>
      </p:grpSp>
      <p:sp>
        <p:nvSpPr>
          <p:cNvPr name="Freeform 6" id="6"/>
          <p:cNvSpPr/>
          <p:nvPr/>
        </p:nvSpPr>
        <p:spPr>
          <a:xfrm flipH="false" flipV="false" rot="0">
            <a:off x="13039979" y="3247443"/>
            <a:ext cx="4219321" cy="3792114"/>
          </a:xfrm>
          <a:custGeom>
            <a:avLst/>
            <a:gdLst/>
            <a:ahLst/>
            <a:cxnLst/>
            <a:rect r="r" b="b" t="t" l="l"/>
            <a:pathLst>
              <a:path h="3792114" w="4219321">
                <a:moveTo>
                  <a:pt x="0" y="0"/>
                </a:moveTo>
                <a:lnTo>
                  <a:pt x="4219321" y="0"/>
                </a:lnTo>
                <a:lnTo>
                  <a:pt x="4219321" y="3792114"/>
                </a:lnTo>
                <a:lnTo>
                  <a:pt x="0" y="3792114"/>
                </a:lnTo>
                <a:lnTo>
                  <a:pt x="0" y="0"/>
                </a:lnTo>
                <a:close/>
              </a:path>
            </a:pathLst>
          </a:custGeom>
          <a:blipFill>
            <a:blip r:embed="rId3"/>
            <a:stretch>
              <a:fillRect l="0" t="0" r="0" b="0"/>
            </a:stretch>
          </a:blipFill>
        </p:spPr>
      </p:sp>
      <p:sp>
        <p:nvSpPr>
          <p:cNvPr name="TextBox 7" id="7"/>
          <p:cNvSpPr txBox="true"/>
          <p:nvPr/>
        </p:nvSpPr>
        <p:spPr>
          <a:xfrm rot="0">
            <a:off x="1028700" y="565150"/>
            <a:ext cx="9287171" cy="1069976"/>
          </a:xfrm>
          <a:prstGeom prst="rect">
            <a:avLst/>
          </a:prstGeom>
        </p:spPr>
        <p:txBody>
          <a:bodyPr anchor="t" rtlCol="false" tIns="0" lIns="0" bIns="0" rIns="0">
            <a:spAutoFit/>
          </a:bodyPr>
          <a:lstStyle/>
          <a:p>
            <a:pPr algn="l" marL="0" indent="0" lvl="0">
              <a:lnSpc>
                <a:spcPts val="8000"/>
              </a:lnSpc>
            </a:pPr>
            <a:r>
              <a:rPr lang="en-US" b="true" sz="8000">
                <a:solidFill>
                  <a:srgbClr val="EF659B"/>
                </a:solidFill>
                <a:latin typeface="Raleway Heavy"/>
                <a:ea typeface="Raleway Heavy"/>
                <a:cs typeface="Raleway Heavy"/>
                <a:sym typeface="Raleway Heavy"/>
              </a:rPr>
              <a:t>MILESTONE</a:t>
            </a:r>
          </a:p>
        </p:txBody>
      </p:sp>
      <p:sp>
        <p:nvSpPr>
          <p:cNvPr name="TextBox 8" id="8"/>
          <p:cNvSpPr txBox="true"/>
          <p:nvPr/>
        </p:nvSpPr>
        <p:spPr>
          <a:xfrm rot="0">
            <a:off x="7014685" y="664274"/>
            <a:ext cx="641511" cy="862203"/>
          </a:xfrm>
          <a:prstGeom prst="rect">
            <a:avLst/>
          </a:prstGeom>
        </p:spPr>
        <p:txBody>
          <a:bodyPr anchor="t" rtlCol="false" tIns="0" lIns="0" bIns="0" rIns="0">
            <a:spAutoFit/>
          </a:bodyPr>
          <a:lstStyle/>
          <a:p>
            <a:pPr algn="l">
              <a:lnSpc>
                <a:spcPts val="6569"/>
              </a:lnSpc>
            </a:pPr>
            <a:r>
              <a:rPr lang="en-US" sz="6569" b="true">
                <a:solidFill>
                  <a:srgbClr val="F4F1EC"/>
                </a:solidFill>
                <a:latin typeface="Antonio Ultra-Bold"/>
                <a:ea typeface="Antonio Ultra-Bold"/>
                <a:cs typeface="Antonio Ultra-Bold"/>
                <a:sym typeface="Antonio Ultra-Bold"/>
              </a:rPr>
              <a:t>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4403771" y="1669031"/>
            <a:ext cx="8481643" cy="7589269"/>
          </a:xfrm>
          <a:custGeom>
            <a:avLst/>
            <a:gdLst/>
            <a:ahLst/>
            <a:cxnLst/>
            <a:rect r="r" b="b" t="t" l="l"/>
            <a:pathLst>
              <a:path h="7589269" w="8481643">
                <a:moveTo>
                  <a:pt x="0" y="0"/>
                </a:moveTo>
                <a:lnTo>
                  <a:pt x="8481643" y="0"/>
                </a:lnTo>
                <a:lnTo>
                  <a:pt x="8481643" y="7589269"/>
                </a:lnTo>
                <a:lnTo>
                  <a:pt x="0" y="7589269"/>
                </a:lnTo>
                <a:lnTo>
                  <a:pt x="0" y="0"/>
                </a:lnTo>
                <a:close/>
              </a:path>
            </a:pathLst>
          </a:custGeom>
          <a:blipFill>
            <a:blip r:embed="rId2"/>
            <a:stretch>
              <a:fillRect l="0" t="0" r="0" b="0"/>
            </a:stretch>
          </a:blipFill>
        </p:spPr>
      </p:sp>
      <p:sp>
        <p:nvSpPr>
          <p:cNvPr name="TextBox 3" id="3"/>
          <p:cNvSpPr txBox="true"/>
          <p:nvPr/>
        </p:nvSpPr>
        <p:spPr>
          <a:xfrm rot="0">
            <a:off x="488903" y="579996"/>
            <a:ext cx="15700820" cy="1049808"/>
          </a:xfrm>
          <a:prstGeom prst="rect">
            <a:avLst/>
          </a:prstGeom>
        </p:spPr>
        <p:txBody>
          <a:bodyPr anchor="t" rtlCol="false" tIns="0" lIns="0" bIns="0" rIns="0">
            <a:spAutoFit/>
          </a:bodyPr>
          <a:lstStyle/>
          <a:p>
            <a:pPr algn="l">
              <a:lnSpc>
                <a:spcPts val="7888"/>
              </a:lnSpc>
            </a:pPr>
            <a:r>
              <a:rPr lang="en-US" sz="7888" b="true">
                <a:solidFill>
                  <a:srgbClr val="EF659B"/>
                </a:solidFill>
                <a:latin typeface="Montserrat Ultra-Bold"/>
                <a:ea typeface="Montserrat Ultra-Bold"/>
                <a:cs typeface="Montserrat Ultra-Bold"/>
                <a:sym typeface="Montserrat Ultra-Bold"/>
              </a:rPr>
              <a:t>FINANCIAL DASHBOARD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grpSp>
        <p:nvGrpSpPr>
          <p:cNvPr name="Group 2" id="2"/>
          <p:cNvGrpSpPr/>
          <p:nvPr/>
        </p:nvGrpSpPr>
        <p:grpSpPr>
          <a:xfrm rot="0">
            <a:off x="1163133" y="3790187"/>
            <a:ext cx="11114256" cy="3630890"/>
            <a:chOff x="0" y="0"/>
            <a:chExt cx="14819008" cy="4841187"/>
          </a:xfrm>
        </p:grpSpPr>
        <p:sp>
          <p:nvSpPr>
            <p:cNvPr name="Freeform 3" id="3"/>
            <p:cNvSpPr/>
            <p:nvPr/>
          </p:nvSpPr>
          <p:spPr>
            <a:xfrm flipH="false" flipV="false" rot="0">
              <a:off x="0" y="0"/>
              <a:ext cx="14819008" cy="4841187"/>
            </a:xfrm>
            <a:custGeom>
              <a:avLst/>
              <a:gdLst/>
              <a:ahLst/>
              <a:cxnLst/>
              <a:rect r="r" b="b" t="t" l="l"/>
              <a:pathLst>
                <a:path h="4841187" w="14819008">
                  <a:moveTo>
                    <a:pt x="0" y="0"/>
                  </a:moveTo>
                  <a:lnTo>
                    <a:pt x="14819008" y="0"/>
                  </a:lnTo>
                  <a:lnTo>
                    <a:pt x="14819008" y="4841187"/>
                  </a:lnTo>
                  <a:lnTo>
                    <a:pt x="0" y="4841187"/>
                  </a:lnTo>
                  <a:lnTo>
                    <a:pt x="0" y="0"/>
                  </a:lnTo>
                  <a:close/>
                </a:path>
              </a:pathLst>
            </a:custGeom>
            <a:blipFill>
              <a:blip r:embed="rId2"/>
              <a:stretch>
                <a:fillRect l="0" t="-127645" r="-3796" b="-90078"/>
              </a:stretch>
            </a:blipFill>
          </p:spPr>
        </p:sp>
        <p:sp>
          <p:nvSpPr>
            <p:cNvPr name="TextBox 4" id="4"/>
            <p:cNvSpPr txBox="true"/>
            <p:nvPr/>
          </p:nvSpPr>
          <p:spPr>
            <a:xfrm rot="0">
              <a:off x="1392869" y="591822"/>
              <a:ext cx="6141109" cy="602204"/>
            </a:xfrm>
            <a:prstGeom prst="rect">
              <a:avLst/>
            </a:prstGeom>
          </p:spPr>
          <p:txBody>
            <a:bodyPr anchor="t" rtlCol="false" tIns="0" lIns="0" bIns="0" rIns="0">
              <a:spAutoFit/>
            </a:bodyPr>
            <a:lstStyle/>
            <a:p>
              <a:pPr algn="ctr">
                <a:lnSpc>
                  <a:spcPts val="3767"/>
                </a:lnSpc>
              </a:pPr>
              <a:r>
                <a:rPr lang="en-US" sz="2691" b="true">
                  <a:solidFill>
                    <a:srgbClr val="FFFFFF"/>
                  </a:solidFill>
                  <a:latin typeface="Canva Sans Bold"/>
                  <a:ea typeface="Canva Sans Bold"/>
                  <a:cs typeface="Canva Sans Bold"/>
                  <a:sym typeface="Canva Sans Bold"/>
                </a:rPr>
                <a:t>Budget Planning and Alerts</a:t>
              </a:r>
            </a:p>
          </p:txBody>
        </p:sp>
        <p:sp>
          <p:nvSpPr>
            <p:cNvPr name="TextBox 5" id="5"/>
            <p:cNvSpPr txBox="true"/>
            <p:nvPr/>
          </p:nvSpPr>
          <p:spPr>
            <a:xfrm rot="0">
              <a:off x="540686" y="1009010"/>
              <a:ext cx="13284279" cy="2997744"/>
            </a:xfrm>
            <a:prstGeom prst="rect">
              <a:avLst/>
            </a:prstGeom>
          </p:spPr>
          <p:txBody>
            <a:bodyPr anchor="t" rtlCol="false" tIns="0" lIns="0" bIns="0" rIns="0">
              <a:spAutoFit/>
            </a:bodyPr>
            <a:lstStyle/>
            <a:p>
              <a:pPr algn="l">
                <a:lnSpc>
                  <a:spcPts val="2972"/>
                </a:lnSpc>
              </a:pPr>
            </a:p>
            <a:p>
              <a:pPr algn="l" marL="493717" indent="-246858" lvl="1">
                <a:lnSpc>
                  <a:spcPts val="2972"/>
                </a:lnSpc>
                <a:buFont typeface="Arial"/>
                <a:buChar char="•"/>
              </a:pPr>
              <a:r>
                <a:rPr lang="en-US" sz="2286">
                  <a:solidFill>
                    <a:srgbClr val="FFFFFF"/>
                  </a:solidFill>
                  <a:latin typeface="Open Sans"/>
                  <a:ea typeface="Open Sans"/>
                  <a:cs typeface="Open Sans"/>
                  <a:sym typeface="Open Sans"/>
                </a:rPr>
                <a:t>  Implemented features for users to set budget limits per category, with alerts for approaching or exceeding limits. Added a budget vs. actual spending comparison and financial goal-setting with progress tracking. Ensured robust error handling, user feedback, and thorough test cases for all budget-related functionalities.</a:t>
              </a:r>
            </a:p>
          </p:txBody>
        </p:sp>
      </p:grpSp>
      <p:sp>
        <p:nvSpPr>
          <p:cNvPr name="Freeform 6" id="6"/>
          <p:cNvSpPr/>
          <p:nvPr/>
        </p:nvSpPr>
        <p:spPr>
          <a:xfrm flipH="false" flipV="false" rot="0">
            <a:off x="13039979" y="2950451"/>
            <a:ext cx="4219321" cy="3792114"/>
          </a:xfrm>
          <a:custGeom>
            <a:avLst/>
            <a:gdLst/>
            <a:ahLst/>
            <a:cxnLst/>
            <a:rect r="r" b="b" t="t" l="l"/>
            <a:pathLst>
              <a:path h="3792114" w="4219321">
                <a:moveTo>
                  <a:pt x="0" y="0"/>
                </a:moveTo>
                <a:lnTo>
                  <a:pt x="4219321" y="0"/>
                </a:lnTo>
                <a:lnTo>
                  <a:pt x="4219321" y="3792115"/>
                </a:lnTo>
                <a:lnTo>
                  <a:pt x="0" y="3792115"/>
                </a:lnTo>
                <a:lnTo>
                  <a:pt x="0" y="0"/>
                </a:lnTo>
                <a:close/>
              </a:path>
            </a:pathLst>
          </a:custGeom>
          <a:blipFill>
            <a:blip r:embed="rId3"/>
            <a:stretch>
              <a:fillRect l="0" t="0" r="0" b="0"/>
            </a:stretch>
          </a:blipFill>
        </p:spPr>
      </p:sp>
      <p:sp>
        <p:nvSpPr>
          <p:cNvPr name="TextBox 7" id="7"/>
          <p:cNvSpPr txBox="true"/>
          <p:nvPr/>
        </p:nvSpPr>
        <p:spPr>
          <a:xfrm rot="0">
            <a:off x="1028700" y="565150"/>
            <a:ext cx="9287171" cy="1069976"/>
          </a:xfrm>
          <a:prstGeom prst="rect">
            <a:avLst/>
          </a:prstGeom>
        </p:spPr>
        <p:txBody>
          <a:bodyPr anchor="t" rtlCol="false" tIns="0" lIns="0" bIns="0" rIns="0">
            <a:spAutoFit/>
          </a:bodyPr>
          <a:lstStyle/>
          <a:p>
            <a:pPr algn="l" marL="0" indent="0" lvl="0">
              <a:lnSpc>
                <a:spcPts val="8000"/>
              </a:lnSpc>
            </a:pPr>
            <a:r>
              <a:rPr lang="en-US" b="true" sz="8000">
                <a:solidFill>
                  <a:srgbClr val="EF659B"/>
                </a:solidFill>
                <a:latin typeface="Raleway Heavy"/>
                <a:ea typeface="Raleway Heavy"/>
                <a:cs typeface="Raleway Heavy"/>
                <a:sym typeface="Raleway Heavy"/>
              </a:rPr>
              <a:t>MILESTONE</a:t>
            </a:r>
          </a:p>
        </p:txBody>
      </p:sp>
      <p:sp>
        <p:nvSpPr>
          <p:cNvPr name="TextBox 8" id="8"/>
          <p:cNvSpPr txBox="true"/>
          <p:nvPr/>
        </p:nvSpPr>
        <p:spPr>
          <a:xfrm rot="0">
            <a:off x="7119683" y="664274"/>
            <a:ext cx="641511" cy="862203"/>
          </a:xfrm>
          <a:prstGeom prst="rect">
            <a:avLst/>
          </a:prstGeom>
        </p:spPr>
        <p:txBody>
          <a:bodyPr anchor="t" rtlCol="false" tIns="0" lIns="0" bIns="0" rIns="0">
            <a:spAutoFit/>
          </a:bodyPr>
          <a:lstStyle/>
          <a:p>
            <a:pPr algn="l">
              <a:lnSpc>
                <a:spcPts val="6569"/>
              </a:lnSpc>
            </a:pPr>
            <a:r>
              <a:rPr lang="en-US" sz="6569" b="true">
                <a:solidFill>
                  <a:srgbClr val="F4F1EC"/>
                </a:solidFill>
                <a:latin typeface="Antonio Ultra-Bold"/>
                <a:ea typeface="Antonio Ultra-Bold"/>
                <a:cs typeface="Antonio Ultra-Bold"/>
                <a:sym typeface="Antonio Ultra-Bold"/>
              </a:rPr>
              <a:t>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2495437" y="2192520"/>
            <a:ext cx="13059533" cy="6575141"/>
          </a:xfrm>
          <a:custGeom>
            <a:avLst/>
            <a:gdLst/>
            <a:ahLst/>
            <a:cxnLst/>
            <a:rect r="r" b="b" t="t" l="l"/>
            <a:pathLst>
              <a:path h="6575141" w="13059533">
                <a:moveTo>
                  <a:pt x="0" y="0"/>
                </a:moveTo>
                <a:lnTo>
                  <a:pt x="13059533" y="0"/>
                </a:lnTo>
                <a:lnTo>
                  <a:pt x="13059533" y="6575141"/>
                </a:lnTo>
                <a:lnTo>
                  <a:pt x="0" y="6575141"/>
                </a:lnTo>
                <a:lnTo>
                  <a:pt x="0" y="0"/>
                </a:lnTo>
                <a:close/>
              </a:path>
            </a:pathLst>
          </a:custGeom>
          <a:blipFill>
            <a:blip r:embed="rId2"/>
            <a:stretch>
              <a:fillRect l="0" t="0" r="0" b="0"/>
            </a:stretch>
          </a:blipFill>
        </p:spPr>
      </p:sp>
      <p:sp>
        <p:nvSpPr>
          <p:cNvPr name="TextBox 3" id="3"/>
          <p:cNvSpPr txBox="true"/>
          <p:nvPr/>
        </p:nvSpPr>
        <p:spPr>
          <a:xfrm rot="0">
            <a:off x="488903" y="579996"/>
            <a:ext cx="12302419" cy="1049808"/>
          </a:xfrm>
          <a:prstGeom prst="rect">
            <a:avLst/>
          </a:prstGeom>
        </p:spPr>
        <p:txBody>
          <a:bodyPr anchor="t" rtlCol="false" tIns="0" lIns="0" bIns="0" rIns="0">
            <a:spAutoFit/>
          </a:bodyPr>
          <a:lstStyle/>
          <a:p>
            <a:pPr algn="l">
              <a:lnSpc>
                <a:spcPts val="7888"/>
              </a:lnSpc>
            </a:pPr>
            <a:r>
              <a:rPr lang="en-US" sz="7888" b="true">
                <a:solidFill>
                  <a:srgbClr val="EF659B"/>
                </a:solidFill>
                <a:latin typeface="Montserrat Ultra-Bold"/>
                <a:ea typeface="Montserrat Ultra-Bold"/>
                <a:cs typeface="Montserrat Ultra-Bold"/>
                <a:sym typeface="Montserrat Ultra-Bold"/>
              </a:rPr>
              <a:t>BUDGET PLANNING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2139534" y="2553347"/>
            <a:ext cx="13193179" cy="5686903"/>
          </a:xfrm>
          <a:custGeom>
            <a:avLst/>
            <a:gdLst/>
            <a:ahLst/>
            <a:cxnLst/>
            <a:rect r="r" b="b" t="t" l="l"/>
            <a:pathLst>
              <a:path h="5686903" w="13193179">
                <a:moveTo>
                  <a:pt x="0" y="0"/>
                </a:moveTo>
                <a:lnTo>
                  <a:pt x="13193180" y="0"/>
                </a:lnTo>
                <a:lnTo>
                  <a:pt x="13193180" y="5686903"/>
                </a:lnTo>
                <a:lnTo>
                  <a:pt x="0" y="5686903"/>
                </a:lnTo>
                <a:lnTo>
                  <a:pt x="0" y="0"/>
                </a:lnTo>
                <a:close/>
              </a:path>
            </a:pathLst>
          </a:custGeom>
          <a:blipFill>
            <a:blip r:embed="rId2"/>
            <a:stretch>
              <a:fillRect l="0" t="0" r="0" b="0"/>
            </a:stretch>
          </a:blipFill>
        </p:spPr>
      </p:sp>
      <p:sp>
        <p:nvSpPr>
          <p:cNvPr name="TextBox 3" id="3"/>
          <p:cNvSpPr txBox="true"/>
          <p:nvPr/>
        </p:nvSpPr>
        <p:spPr>
          <a:xfrm rot="0">
            <a:off x="856927" y="579996"/>
            <a:ext cx="12302419" cy="1049808"/>
          </a:xfrm>
          <a:prstGeom prst="rect">
            <a:avLst/>
          </a:prstGeom>
        </p:spPr>
        <p:txBody>
          <a:bodyPr anchor="t" rtlCol="false" tIns="0" lIns="0" bIns="0" rIns="0">
            <a:spAutoFit/>
          </a:bodyPr>
          <a:lstStyle/>
          <a:p>
            <a:pPr algn="l">
              <a:lnSpc>
                <a:spcPts val="7888"/>
              </a:lnSpc>
            </a:pPr>
            <a:r>
              <a:rPr lang="en-US" sz="7888" b="true">
                <a:solidFill>
                  <a:srgbClr val="EF659B"/>
                </a:solidFill>
                <a:latin typeface="Montserrat Ultra-Bold"/>
                <a:ea typeface="Montserrat Ultra-Bold"/>
                <a:cs typeface="Montserrat Ultra-Bold"/>
                <a:sym typeface="Montserrat Ultra-Bold"/>
              </a:rPr>
              <a:t>ALERTS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393323" y="1516324"/>
            <a:ext cx="17501355" cy="8258884"/>
          </a:xfrm>
          <a:custGeom>
            <a:avLst/>
            <a:gdLst/>
            <a:ahLst/>
            <a:cxnLst/>
            <a:rect r="r" b="b" t="t" l="l"/>
            <a:pathLst>
              <a:path h="8258884" w="17501355">
                <a:moveTo>
                  <a:pt x="0" y="0"/>
                </a:moveTo>
                <a:lnTo>
                  <a:pt x="17501354" y="0"/>
                </a:lnTo>
                <a:lnTo>
                  <a:pt x="17501354" y="8258884"/>
                </a:lnTo>
                <a:lnTo>
                  <a:pt x="0" y="8258884"/>
                </a:lnTo>
                <a:lnTo>
                  <a:pt x="0" y="0"/>
                </a:lnTo>
                <a:close/>
              </a:path>
            </a:pathLst>
          </a:custGeom>
          <a:blipFill>
            <a:blip r:embed="rId2"/>
            <a:stretch>
              <a:fillRect l="0" t="-64975" r="-3604" b="-54572"/>
            </a:stretch>
          </a:blipFill>
          <a:ln cap="sq">
            <a:noFill/>
            <a:prstDash val="solid"/>
            <a:miter/>
          </a:ln>
        </p:spPr>
      </p:sp>
      <p:sp>
        <p:nvSpPr>
          <p:cNvPr name="Freeform 3" id="3"/>
          <p:cNvSpPr/>
          <p:nvPr/>
        </p:nvSpPr>
        <p:spPr>
          <a:xfrm flipH="false" flipV="false" rot="0">
            <a:off x="2641241" y="2915057"/>
            <a:ext cx="943961" cy="527428"/>
          </a:xfrm>
          <a:custGeom>
            <a:avLst/>
            <a:gdLst/>
            <a:ahLst/>
            <a:cxnLst/>
            <a:rect r="r" b="b" t="t" l="l"/>
            <a:pathLst>
              <a:path h="527428" w="943961">
                <a:moveTo>
                  <a:pt x="0" y="0"/>
                </a:moveTo>
                <a:lnTo>
                  <a:pt x="943961" y="0"/>
                </a:lnTo>
                <a:lnTo>
                  <a:pt x="943961" y="527428"/>
                </a:lnTo>
                <a:lnTo>
                  <a:pt x="0" y="527428"/>
                </a:lnTo>
                <a:lnTo>
                  <a:pt x="0" y="0"/>
                </a:lnTo>
                <a:close/>
              </a:path>
            </a:pathLst>
          </a:custGeom>
          <a:blipFill>
            <a:blip r:embed="rId3"/>
            <a:stretch>
              <a:fillRect l="0" t="-32307" r="0" b="-46666"/>
            </a:stretch>
          </a:blipFill>
        </p:spPr>
      </p:sp>
      <p:sp>
        <p:nvSpPr>
          <p:cNvPr name="Freeform 4" id="4"/>
          <p:cNvSpPr/>
          <p:nvPr/>
        </p:nvSpPr>
        <p:spPr>
          <a:xfrm flipH="false" flipV="false" rot="0">
            <a:off x="2411723" y="1907589"/>
            <a:ext cx="1402997" cy="850301"/>
          </a:xfrm>
          <a:custGeom>
            <a:avLst/>
            <a:gdLst/>
            <a:ahLst/>
            <a:cxnLst/>
            <a:rect r="r" b="b" t="t" l="l"/>
            <a:pathLst>
              <a:path h="850301" w="1402997">
                <a:moveTo>
                  <a:pt x="0" y="0"/>
                </a:moveTo>
                <a:lnTo>
                  <a:pt x="1402997" y="0"/>
                </a:lnTo>
                <a:lnTo>
                  <a:pt x="1402997" y="850301"/>
                </a:lnTo>
                <a:lnTo>
                  <a:pt x="0" y="850301"/>
                </a:lnTo>
                <a:lnTo>
                  <a:pt x="0" y="0"/>
                </a:lnTo>
                <a:close/>
              </a:path>
            </a:pathLst>
          </a:custGeom>
          <a:blipFill>
            <a:blip r:embed="rId4"/>
            <a:stretch>
              <a:fillRect l="0" t="0" r="0" b="0"/>
            </a:stretch>
          </a:blipFill>
        </p:spPr>
      </p:sp>
      <p:sp>
        <p:nvSpPr>
          <p:cNvPr name="Freeform 5" id="5"/>
          <p:cNvSpPr/>
          <p:nvPr/>
        </p:nvSpPr>
        <p:spPr>
          <a:xfrm flipH="false" flipV="false" rot="0">
            <a:off x="4788856" y="2896007"/>
            <a:ext cx="2355240" cy="565528"/>
          </a:xfrm>
          <a:custGeom>
            <a:avLst/>
            <a:gdLst/>
            <a:ahLst/>
            <a:cxnLst/>
            <a:rect r="r" b="b" t="t" l="l"/>
            <a:pathLst>
              <a:path h="565528" w="2355240">
                <a:moveTo>
                  <a:pt x="0" y="0"/>
                </a:moveTo>
                <a:lnTo>
                  <a:pt x="2355240" y="0"/>
                </a:lnTo>
                <a:lnTo>
                  <a:pt x="2355240" y="565528"/>
                </a:lnTo>
                <a:lnTo>
                  <a:pt x="0" y="565528"/>
                </a:lnTo>
                <a:lnTo>
                  <a:pt x="0" y="0"/>
                </a:lnTo>
                <a:close/>
              </a:path>
            </a:pathLst>
          </a:custGeom>
          <a:blipFill>
            <a:blip r:embed="rId5"/>
            <a:stretch>
              <a:fillRect l="0" t="-158233" r="0" b="-158233"/>
            </a:stretch>
          </a:blipFill>
        </p:spPr>
      </p:sp>
      <p:sp>
        <p:nvSpPr>
          <p:cNvPr name="Freeform 6" id="6"/>
          <p:cNvSpPr/>
          <p:nvPr/>
        </p:nvSpPr>
        <p:spPr>
          <a:xfrm flipH="false" flipV="false" rot="0">
            <a:off x="5429348" y="1920486"/>
            <a:ext cx="1074256" cy="824507"/>
          </a:xfrm>
          <a:custGeom>
            <a:avLst/>
            <a:gdLst/>
            <a:ahLst/>
            <a:cxnLst/>
            <a:rect r="r" b="b" t="t" l="l"/>
            <a:pathLst>
              <a:path h="824507" w="1074256">
                <a:moveTo>
                  <a:pt x="0" y="0"/>
                </a:moveTo>
                <a:lnTo>
                  <a:pt x="1074257" y="0"/>
                </a:lnTo>
                <a:lnTo>
                  <a:pt x="1074257" y="824507"/>
                </a:lnTo>
                <a:lnTo>
                  <a:pt x="0" y="824507"/>
                </a:lnTo>
                <a:lnTo>
                  <a:pt x="0" y="0"/>
                </a:lnTo>
                <a:close/>
              </a:path>
            </a:pathLst>
          </a:custGeom>
          <a:blipFill>
            <a:blip r:embed="rId6"/>
            <a:stretch>
              <a:fillRect l="0" t="-15145" r="0" b="-15145"/>
            </a:stretch>
          </a:blipFill>
        </p:spPr>
      </p:sp>
      <p:sp>
        <p:nvSpPr>
          <p:cNvPr name="AutoShape 7" id="7"/>
          <p:cNvSpPr/>
          <p:nvPr/>
        </p:nvSpPr>
        <p:spPr>
          <a:xfrm>
            <a:off x="3511419" y="2351789"/>
            <a:ext cx="1917929" cy="0"/>
          </a:xfrm>
          <a:prstGeom prst="line">
            <a:avLst/>
          </a:prstGeom>
          <a:ln cap="flat" w="38100">
            <a:solidFill>
              <a:srgbClr val="000000"/>
            </a:solidFill>
            <a:prstDash val="solid"/>
            <a:headEnd type="none" len="sm" w="sm"/>
            <a:tailEnd type="arrow" len="sm" w="med"/>
          </a:ln>
        </p:spPr>
      </p:sp>
      <p:sp>
        <p:nvSpPr>
          <p:cNvPr name="Freeform 8" id="8"/>
          <p:cNvSpPr/>
          <p:nvPr/>
        </p:nvSpPr>
        <p:spPr>
          <a:xfrm flipH="false" flipV="false" rot="0">
            <a:off x="9147571" y="2915057"/>
            <a:ext cx="1142228" cy="546478"/>
          </a:xfrm>
          <a:custGeom>
            <a:avLst/>
            <a:gdLst/>
            <a:ahLst/>
            <a:cxnLst/>
            <a:rect r="r" b="b" t="t" l="l"/>
            <a:pathLst>
              <a:path h="546478" w="1142228">
                <a:moveTo>
                  <a:pt x="0" y="0"/>
                </a:moveTo>
                <a:lnTo>
                  <a:pt x="1142229" y="0"/>
                </a:lnTo>
                <a:lnTo>
                  <a:pt x="1142229" y="546478"/>
                </a:lnTo>
                <a:lnTo>
                  <a:pt x="0" y="546478"/>
                </a:lnTo>
                <a:lnTo>
                  <a:pt x="0" y="0"/>
                </a:lnTo>
                <a:close/>
              </a:path>
            </a:pathLst>
          </a:custGeom>
          <a:blipFill>
            <a:blip r:embed="rId5"/>
            <a:stretch>
              <a:fillRect l="0" t="-54508" r="0" b="-54508"/>
            </a:stretch>
          </a:blipFill>
        </p:spPr>
      </p:sp>
      <p:sp>
        <p:nvSpPr>
          <p:cNvPr name="AutoShape 9" id="9"/>
          <p:cNvSpPr/>
          <p:nvPr/>
        </p:nvSpPr>
        <p:spPr>
          <a:xfrm flipV="true">
            <a:off x="6503605" y="2311204"/>
            <a:ext cx="2448650" cy="21536"/>
          </a:xfrm>
          <a:prstGeom prst="line">
            <a:avLst/>
          </a:prstGeom>
          <a:ln cap="flat" w="38100">
            <a:solidFill>
              <a:srgbClr val="000000"/>
            </a:solidFill>
            <a:prstDash val="solid"/>
            <a:headEnd type="none" len="sm" w="sm"/>
            <a:tailEnd type="arrow" len="sm" w="med"/>
          </a:ln>
        </p:spPr>
      </p:sp>
      <p:sp>
        <p:nvSpPr>
          <p:cNvPr name="AutoShape 10" id="10"/>
          <p:cNvSpPr/>
          <p:nvPr/>
        </p:nvSpPr>
        <p:spPr>
          <a:xfrm>
            <a:off x="10417955" y="2370839"/>
            <a:ext cx="1884436" cy="0"/>
          </a:xfrm>
          <a:prstGeom prst="line">
            <a:avLst/>
          </a:prstGeom>
          <a:ln cap="flat" w="38100">
            <a:solidFill>
              <a:srgbClr val="000000"/>
            </a:solidFill>
            <a:prstDash val="solid"/>
            <a:headEnd type="none" len="sm" w="sm"/>
            <a:tailEnd type="arrow" len="sm" w="med"/>
          </a:ln>
        </p:spPr>
      </p:sp>
      <p:sp>
        <p:nvSpPr>
          <p:cNvPr name="Freeform 11" id="11"/>
          <p:cNvSpPr/>
          <p:nvPr/>
        </p:nvSpPr>
        <p:spPr>
          <a:xfrm flipH="false" flipV="false" rot="0">
            <a:off x="11989151" y="2877780"/>
            <a:ext cx="1966894" cy="520468"/>
          </a:xfrm>
          <a:custGeom>
            <a:avLst/>
            <a:gdLst/>
            <a:ahLst/>
            <a:cxnLst/>
            <a:rect r="r" b="b" t="t" l="l"/>
            <a:pathLst>
              <a:path h="520468" w="1966894">
                <a:moveTo>
                  <a:pt x="0" y="0"/>
                </a:moveTo>
                <a:lnTo>
                  <a:pt x="1966894" y="0"/>
                </a:lnTo>
                <a:lnTo>
                  <a:pt x="1966894" y="520468"/>
                </a:lnTo>
                <a:lnTo>
                  <a:pt x="0" y="520468"/>
                </a:lnTo>
                <a:lnTo>
                  <a:pt x="0" y="0"/>
                </a:lnTo>
                <a:close/>
              </a:path>
            </a:pathLst>
          </a:custGeom>
          <a:blipFill>
            <a:blip r:embed="rId5"/>
            <a:stretch>
              <a:fillRect l="0" t="-138954" r="0" b="-138954"/>
            </a:stretch>
          </a:blipFill>
        </p:spPr>
      </p:sp>
      <p:sp>
        <p:nvSpPr>
          <p:cNvPr name="Freeform 12" id="12"/>
          <p:cNvSpPr/>
          <p:nvPr/>
        </p:nvSpPr>
        <p:spPr>
          <a:xfrm flipH="false" flipV="false" rot="0">
            <a:off x="12302391" y="1617778"/>
            <a:ext cx="1378515" cy="1378515"/>
          </a:xfrm>
          <a:custGeom>
            <a:avLst/>
            <a:gdLst/>
            <a:ahLst/>
            <a:cxnLst/>
            <a:rect r="r" b="b" t="t" l="l"/>
            <a:pathLst>
              <a:path h="1378515" w="1378515">
                <a:moveTo>
                  <a:pt x="0" y="0"/>
                </a:moveTo>
                <a:lnTo>
                  <a:pt x="1378515" y="0"/>
                </a:lnTo>
                <a:lnTo>
                  <a:pt x="1378515" y="1378515"/>
                </a:lnTo>
                <a:lnTo>
                  <a:pt x="0" y="1378515"/>
                </a:lnTo>
                <a:lnTo>
                  <a:pt x="0" y="0"/>
                </a:lnTo>
                <a:close/>
              </a:path>
            </a:pathLst>
          </a:custGeom>
          <a:blipFill>
            <a:blip r:embed="rId7"/>
            <a:stretch>
              <a:fillRect l="0" t="0" r="0" b="0"/>
            </a:stretch>
          </a:blipFill>
        </p:spPr>
      </p:sp>
      <p:sp>
        <p:nvSpPr>
          <p:cNvPr name="AutoShape 13" id="13"/>
          <p:cNvSpPr/>
          <p:nvPr/>
        </p:nvSpPr>
        <p:spPr>
          <a:xfrm>
            <a:off x="2392673" y="4062914"/>
            <a:ext cx="13307296" cy="0"/>
          </a:xfrm>
          <a:prstGeom prst="line">
            <a:avLst/>
          </a:prstGeom>
          <a:ln cap="flat" w="38100">
            <a:solidFill>
              <a:srgbClr val="000000"/>
            </a:solidFill>
            <a:prstDash val="solid"/>
            <a:headEnd type="none" len="sm" w="sm"/>
            <a:tailEnd type="none" len="sm" w="sm"/>
          </a:ln>
        </p:spPr>
      </p:sp>
      <p:sp>
        <p:nvSpPr>
          <p:cNvPr name="AutoShape 14" id="14"/>
          <p:cNvSpPr/>
          <p:nvPr/>
        </p:nvSpPr>
        <p:spPr>
          <a:xfrm>
            <a:off x="2411723" y="4043864"/>
            <a:ext cx="0" cy="246180"/>
          </a:xfrm>
          <a:prstGeom prst="line">
            <a:avLst/>
          </a:prstGeom>
          <a:ln cap="flat" w="38100">
            <a:solidFill>
              <a:srgbClr val="000000"/>
            </a:solidFill>
            <a:prstDash val="solid"/>
            <a:headEnd type="none" len="sm" w="sm"/>
            <a:tailEnd type="none" len="sm" w="sm"/>
          </a:ln>
        </p:spPr>
      </p:sp>
      <p:sp>
        <p:nvSpPr>
          <p:cNvPr name="AutoShape 15" id="15"/>
          <p:cNvSpPr/>
          <p:nvPr/>
        </p:nvSpPr>
        <p:spPr>
          <a:xfrm>
            <a:off x="9839691" y="4081229"/>
            <a:ext cx="0" cy="246180"/>
          </a:xfrm>
          <a:prstGeom prst="line">
            <a:avLst/>
          </a:prstGeom>
          <a:ln cap="flat" w="38100">
            <a:solidFill>
              <a:srgbClr val="000000"/>
            </a:solidFill>
            <a:prstDash val="solid"/>
            <a:headEnd type="none" len="sm" w="sm"/>
            <a:tailEnd type="none" len="sm" w="sm"/>
          </a:ln>
        </p:spPr>
      </p:sp>
      <p:sp>
        <p:nvSpPr>
          <p:cNvPr name="Freeform 16" id="16"/>
          <p:cNvSpPr/>
          <p:nvPr/>
        </p:nvSpPr>
        <p:spPr>
          <a:xfrm flipH="false" flipV="false" rot="0">
            <a:off x="1242949" y="5695477"/>
            <a:ext cx="2375647" cy="630669"/>
          </a:xfrm>
          <a:custGeom>
            <a:avLst/>
            <a:gdLst/>
            <a:ahLst/>
            <a:cxnLst/>
            <a:rect r="r" b="b" t="t" l="l"/>
            <a:pathLst>
              <a:path h="630669" w="2375647">
                <a:moveTo>
                  <a:pt x="0" y="0"/>
                </a:moveTo>
                <a:lnTo>
                  <a:pt x="2375647" y="0"/>
                </a:lnTo>
                <a:lnTo>
                  <a:pt x="2375647" y="630669"/>
                </a:lnTo>
                <a:lnTo>
                  <a:pt x="0" y="630669"/>
                </a:lnTo>
                <a:lnTo>
                  <a:pt x="0" y="0"/>
                </a:lnTo>
                <a:close/>
              </a:path>
            </a:pathLst>
          </a:custGeom>
          <a:blipFill>
            <a:blip r:embed="rId5"/>
            <a:stretch>
              <a:fillRect l="0" t="-138343" r="0" b="-138343"/>
            </a:stretch>
          </a:blipFill>
        </p:spPr>
      </p:sp>
      <p:sp>
        <p:nvSpPr>
          <p:cNvPr name="Freeform 17" id="17"/>
          <p:cNvSpPr/>
          <p:nvPr/>
        </p:nvSpPr>
        <p:spPr>
          <a:xfrm flipH="false" flipV="false" rot="0">
            <a:off x="8651868" y="5692433"/>
            <a:ext cx="2375647" cy="592107"/>
          </a:xfrm>
          <a:custGeom>
            <a:avLst/>
            <a:gdLst/>
            <a:ahLst/>
            <a:cxnLst/>
            <a:rect r="r" b="b" t="t" l="l"/>
            <a:pathLst>
              <a:path h="592107" w="2375647">
                <a:moveTo>
                  <a:pt x="0" y="0"/>
                </a:moveTo>
                <a:lnTo>
                  <a:pt x="2375647" y="0"/>
                </a:lnTo>
                <a:lnTo>
                  <a:pt x="2375647" y="592106"/>
                </a:lnTo>
                <a:lnTo>
                  <a:pt x="0" y="592106"/>
                </a:lnTo>
                <a:lnTo>
                  <a:pt x="0" y="0"/>
                </a:lnTo>
                <a:close/>
              </a:path>
            </a:pathLst>
          </a:custGeom>
          <a:blipFill>
            <a:blip r:embed="rId5"/>
            <a:stretch>
              <a:fillRect l="0" t="-150609" r="0" b="-150609"/>
            </a:stretch>
          </a:blipFill>
        </p:spPr>
      </p:sp>
      <p:sp>
        <p:nvSpPr>
          <p:cNvPr name="AutoShape 18" id="18"/>
          <p:cNvSpPr/>
          <p:nvPr/>
        </p:nvSpPr>
        <p:spPr>
          <a:xfrm>
            <a:off x="15699969" y="4081229"/>
            <a:ext cx="0" cy="246180"/>
          </a:xfrm>
          <a:prstGeom prst="line">
            <a:avLst/>
          </a:prstGeom>
          <a:ln cap="flat" w="38100">
            <a:solidFill>
              <a:srgbClr val="000000"/>
            </a:solidFill>
            <a:prstDash val="solid"/>
            <a:headEnd type="none" len="sm" w="sm"/>
            <a:tailEnd type="none" len="sm" w="sm"/>
          </a:ln>
        </p:spPr>
      </p:sp>
      <p:sp>
        <p:nvSpPr>
          <p:cNvPr name="Freeform 19" id="19"/>
          <p:cNvSpPr/>
          <p:nvPr/>
        </p:nvSpPr>
        <p:spPr>
          <a:xfrm flipH="false" flipV="false" rot="0">
            <a:off x="14785351" y="5669128"/>
            <a:ext cx="1898042" cy="493350"/>
          </a:xfrm>
          <a:custGeom>
            <a:avLst/>
            <a:gdLst/>
            <a:ahLst/>
            <a:cxnLst/>
            <a:rect r="r" b="b" t="t" l="l"/>
            <a:pathLst>
              <a:path h="493350" w="1898042">
                <a:moveTo>
                  <a:pt x="0" y="0"/>
                </a:moveTo>
                <a:lnTo>
                  <a:pt x="1898042" y="0"/>
                </a:lnTo>
                <a:lnTo>
                  <a:pt x="1898042" y="493350"/>
                </a:lnTo>
                <a:lnTo>
                  <a:pt x="0" y="493350"/>
                </a:lnTo>
                <a:lnTo>
                  <a:pt x="0" y="0"/>
                </a:lnTo>
                <a:close/>
              </a:path>
            </a:pathLst>
          </a:custGeom>
          <a:blipFill>
            <a:blip r:embed="rId5"/>
            <a:stretch>
              <a:fillRect l="0" t="-142362" r="0" b="-142362"/>
            </a:stretch>
          </a:blipFill>
        </p:spPr>
      </p:sp>
      <p:sp>
        <p:nvSpPr>
          <p:cNvPr name="AutoShape 20" id="20"/>
          <p:cNvSpPr/>
          <p:nvPr/>
        </p:nvSpPr>
        <p:spPr>
          <a:xfrm>
            <a:off x="9858741" y="6285547"/>
            <a:ext cx="0" cy="617605"/>
          </a:xfrm>
          <a:prstGeom prst="line">
            <a:avLst/>
          </a:prstGeom>
          <a:ln cap="flat" w="38100">
            <a:solidFill>
              <a:srgbClr val="000000"/>
            </a:solidFill>
            <a:prstDash val="solid"/>
            <a:headEnd type="none" len="sm" w="sm"/>
            <a:tailEnd type="none" len="sm" w="sm"/>
          </a:ln>
        </p:spPr>
      </p:sp>
      <p:sp>
        <p:nvSpPr>
          <p:cNvPr name="AutoShape 21" id="21"/>
          <p:cNvSpPr/>
          <p:nvPr/>
        </p:nvSpPr>
        <p:spPr>
          <a:xfrm>
            <a:off x="2490352" y="6914610"/>
            <a:ext cx="13307296" cy="0"/>
          </a:xfrm>
          <a:prstGeom prst="line">
            <a:avLst/>
          </a:prstGeom>
          <a:ln cap="flat" w="38100">
            <a:solidFill>
              <a:srgbClr val="000000"/>
            </a:solidFill>
            <a:prstDash val="solid"/>
            <a:headEnd type="none" len="sm" w="sm"/>
            <a:tailEnd type="none" len="sm" w="sm"/>
          </a:ln>
        </p:spPr>
      </p:sp>
      <p:sp>
        <p:nvSpPr>
          <p:cNvPr name="AutoShape 22" id="22"/>
          <p:cNvSpPr/>
          <p:nvPr/>
        </p:nvSpPr>
        <p:spPr>
          <a:xfrm>
            <a:off x="2509402" y="6903153"/>
            <a:ext cx="0" cy="246180"/>
          </a:xfrm>
          <a:prstGeom prst="line">
            <a:avLst/>
          </a:prstGeom>
          <a:ln cap="flat" w="38100">
            <a:solidFill>
              <a:srgbClr val="000000"/>
            </a:solidFill>
            <a:prstDash val="solid"/>
            <a:headEnd type="none" len="sm" w="sm"/>
            <a:tailEnd type="none" len="sm" w="sm"/>
          </a:ln>
        </p:spPr>
      </p:sp>
      <p:sp>
        <p:nvSpPr>
          <p:cNvPr name="Freeform 23" id="23"/>
          <p:cNvSpPr/>
          <p:nvPr/>
        </p:nvSpPr>
        <p:spPr>
          <a:xfrm flipH="false" flipV="false" rot="0">
            <a:off x="1409536" y="7139807"/>
            <a:ext cx="2375647" cy="591773"/>
          </a:xfrm>
          <a:custGeom>
            <a:avLst/>
            <a:gdLst/>
            <a:ahLst/>
            <a:cxnLst/>
            <a:rect r="r" b="b" t="t" l="l"/>
            <a:pathLst>
              <a:path h="591773" w="2375647">
                <a:moveTo>
                  <a:pt x="0" y="0"/>
                </a:moveTo>
                <a:lnTo>
                  <a:pt x="2375646" y="0"/>
                </a:lnTo>
                <a:lnTo>
                  <a:pt x="2375646" y="591773"/>
                </a:lnTo>
                <a:lnTo>
                  <a:pt x="0" y="591773"/>
                </a:lnTo>
                <a:lnTo>
                  <a:pt x="0" y="0"/>
                </a:lnTo>
                <a:close/>
              </a:path>
            </a:pathLst>
          </a:custGeom>
          <a:blipFill>
            <a:blip r:embed="rId5"/>
            <a:stretch>
              <a:fillRect l="0" t="-150722" r="0" b="-150722"/>
            </a:stretch>
          </a:blipFill>
        </p:spPr>
      </p:sp>
      <p:sp>
        <p:nvSpPr>
          <p:cNvPr name="AutoShape 24" id="24"/>
          <p:cNvSpPr/>
          <p:nvPr/>
        </p:nvSpPr>
        <p:spPr>
          <a:xfrm>
            <a:off x="5934166" y="6914610"/>
            <a:ext cx="0" cy="246180"/>
          </a:xfrm>
          <a:prstGeom prst="line">
            <a:avLst/>
          </a:prstGeom>
          <a:ln cap="flat" w="38100">
            <a:solidFill>
              <a:srgbClr val="000000"/>
            </a:solidFill>
            <a:prstDash val="solid"/>
            <a:headEnd type="none" len="sm" w="sm"/>
            <a:tailEnd type="none" len="sm" w="sm"/>
          </a:ln>
        </p:spPr>
      </p:sp>
      <p:sp>
        <p:nvSpPr>
          <p:cNvPr name="Freeform 25" id="25"/>
          <p:cNvSpPr/>
          <p:nvPr/>
        </p:nvSpPr>
        <p:spPr>
          <a:xfrm flipH="false" flipV="false" rot="0">
            <a:off x="4703829" y="7180828"/>
            <a:ext cx="2375647" cy="565528"/>
          </a:xfrm>
          <a:custGeom>
            <a:avLst/>
            <a:gdLst/>
            <a:ahLst/>
            <a:cxnLst/>
            <a:rect r="r" b="b" t="t" l="l"/>
            <a:pathLst>
              <a:path h="565528" w="2375647">
                <a:moveTo>
                  <a:pt x="0" y="0"/>
                </a:moveTo>
                <a:lnTo>
                  <a:pt x="2375647" y="0"/>
                </a:lnTo>
                <a:lnTo>
                  <a:pt x="2375647" y="565528"/>
                </a:lnTo>
                <a:lnTo>
                  <a:pt x="0" y="565528"/>
                </a:lnTo>
                <a:lnTo>
                  <a:pt x="0" y="0"/>
                </a:lnTo>
                <a:close/>
              </a:path>
            </a:pathLst>
          </a:custGeom>
          <a:blipFill>
            <a:blip r:embed="rId5"/>
            <a:stretch>
              <a:fillRect l="0" t="-160037" r="0" b="-160037"/>
            </a:stretch>
          </a:blipFill>
        </p:spPr>
      </p:sp>
      <p:sp>
        <p:nvSpPr>
          <p:cNvPr name="AutoShape 26" id="26"/>
          <p:cNvSpPr/>
          <p:nvPr/>
        </p:nvSpPr>
        <p:spPr>
          <a:xfrm>
            <a:off x="9343162" y="6934648"/>
            <a:ext cx="0" cy="246180"/>
          </a:xfrm>
          <a:prstGeom prst="line">
            <a:avLst/>
          </a:prstGeom>
          <a:ln cap="flat" w="38100">
            <a:solidFill>
              <a:srgbClr val="000000"/>
            </a:solidFill>
            <a:prstDash val="solid"/>
            <a:headEnd type="none" len="sm" w="sm"/>
            <a:tailEnd type="none" len="sm" w="sm"/>
          </a:ln>
        </p:spPr>
      </p:sp>
      <p:sp>
        <p:nvSpPr>
          <p:cNvPr name="Freeform 27" id="27"/>
          <p:cNvSpPr/>
          <p:nvPr/>
        </p:nvSpPr>
        <p:spPr>
          <a:xfrm flipH="false" flipV="false" rot="0">
            <a:off x="8652265" y="7180828"/>
            <a:ext cx="1381794" cy="565528"/>
          </a:xfrm>
          <a:custGeom>
            <a:avLst/>
            <a:gdLst/>
            <a:ahLst/>
            <a:cxnLst/>
            <a:rect r="r" b="b" t="t" l="l"/>
            <a:pathLst>
              <a:path h="565528" w="1381794">
                <a:moveTo>
                  <a:pt x="0" y="0"/>
                </a:moveTo>
                <a:lnTo>
                  <a:pt x="1381794" y="0"/>
                </a:lnTo>
                <a:lnTo>
                  <a:pt x="1381794" y="565528"/>
                </a:lnTo>
                <a:lnTo>
                  <a:pt x="0" y="565528"/>
                </a:lnTo>
                <a:lnTo>
                  <a:pt x="0" y="0"/>
                </a:lnTo>
                <a:close/>
              </a:path>
            </a:pathLst>
          </a:custGeom>
          <a:blipFill>
            <a:blip r:embed="rId5"/>
            <a:stretch>
              <a:fillRect l="0" t="-72168" r="0" b="-72168"/>
            </a:stretch>
          </a:blipFill>
        </p:spPr>
      </p:sp>
      <p:sp>
        <p:nvSpPr>
          <p:cNvPr name="AutoShape 28" id="28"/>
          <p:cNvSpPr/>
          <p:nvPr/>
        </p:nvSpPr>
        <p:spPr>
          <a:xfrm>
            <a:off x="12656908" y="6934648"/>
            <a:ext cx="0" cy="246180"/>
          </a:xfrm>
          <a:prstGeom prst="line">
            <a:avLst/>
          </a:prstGeom>
          <a:ln cap="flat" w="38100">
            <a:solidFill>
              <a:srgbClr val="000000"/>
            </a:solidFill>
            <a:prstDash val="solid"/>
            <a:headEnd type="none" len="sm" w="sm"/>
            <a:tailEnd type="none" len="sm" w="sm"/>
          </a:ln>
        </p:spPr>
      </p:sp>
      <p:sp>
        <p:nvSpPr>
          <p:cNvPr name="AutoShape 29" id="29"/>
          <p:cNvSpPr/>
          <p:nvPr/>
        </p:nvSpPr>
        <p:spPr>
          <a:xfrm>
            <a:off x="15797648" y="6903153"/>
            <a:ext cx="0" cy="246180"/>
          </a:xfrm>
          <a:prstGeom prst="line">
            <a:avLst/>
          </a:prstGeom>
          <a:ln cap="flat" w="38100">
            <a:solidFill>
              <a:srgbClr val="000000"/>
            </a:solidFill>
            <a:prstDash val="solid"/>
            <a:headEnd type="none" len="sm" w="sm"/>
            <a:tailEnd type="none" len="sm" w="sm"/>
          </a:ln>
        </p:spPr>
      </p:sp>
      <p:sp>
        <p:nvSpPr>
          <p:cNvPr name="Freeform 30" id="30"/>
          <p:cNvSpPr/>
          <p:nvPr/>
        </p:nvSpPr>
        <p:spPr>
          <a:xfrm flipH="false" flipV="false" rot="0">
            <a:off x="11469085" y="7180828"/>
            <a:ext cx="2375647" cy="565528"/>
          </a:xfrm>
          <a:custGeom>
            <a:avLst/>
            <a:gdLst/>
            <a:ahLst/>
            <a:cxnLst/>
            <a:rect r="r" b="b" t="t" l="l"/>
            <a:pathLst>
              <a:path h="565528" w="2375647">
                <a:moveTo>
                  <a:pt x="0" y="0"/>
                </a:moveTo>
                <a:lnTo>
                  <a:pt x="2375646" y="0"/>
                </a:lnTo>
                <a:lnTo>
                  <a:pt x="2375646" y="565528"/>
                </a:lnTo>
                <a:lnTo>
                  <a:pt x="0" y="565528"/>
                </a:lnTo>
                <a:lnTo>
                  <a:pt x="0" y="0"/>
                </a:lnTo>
                <a:close/>
              </a:path>
            </a:pathLst>
          </a:custGeom>
          <a:blipFill>
            <a:blip r:embed="rId5"/>
            <a:stretch>
              <a:fillRect l="-6115" t="-172883" r="0" b="-172883"/>
            </a:stretch>
          </a:blipFill>
        </p:spPr>
      </p:sp>
      <p:sp>
        <p:nvSpPr>
          <p:cNvPr name="Freeform 31" id="31"/>
          <p:cNvSpPr/>
          <p:nvPr/>
        </p:nvSpPr>
        <p:spPr>
          <a:xfrm flipH="false" flipV="false" rot="0">
            <a:off x="14512145" y="7149332"/>
            <a:ext cx="2375647" cy="565528"/>
          </a:xfrm>
          <a:custGeom>
            <a:avLst/>
            <a:gdLst/>
            <a:ahLst/>
            <a:cxnLst/>
            <a:rect r="r" b="b" t="t" l="l"/>
            <a:pathLst>
              <a:path h="565528" w="2375647">
                <a:moveTo>
                  <a:pt x="0" y="0"/>
                </a:moveTo>
                <a:lnTo>
                  <a:pt x="2375647" y="0"/>
                </a:lnTo>
                <a:lnTo>
                  <a:pt x="2375647" y="565529"/>
                </a:lnTo>
                <a:lnTo>
                  <a:pt x="0" y="565529"/>
                </a:lnTo>
                <a:lnTo>
                  <a:pt x="0" y="0"/>
                </a:lnTo>
                <a:close/>
              </a:path>
            </a:pathLst>
          </a:custGeom>
          <a:blipFill>
            <a:blip r:embed="rId5"/>
            <a:stretch>
              <a:fillRect l="0" t="-160037" r="0" b="-160037"/>
            </a:stretch>
          </a:blipFill>
        </p:spPr>
      </p:sp>
      <p:sp>
        <p:nvSpPr>
          <p:cNvPr name="Freeform 32" id="32"/>
          <p:cNvSpPr/>
          <p:nvPr/>
        </p:nvSpPr>
        <p:spPr>
          <a:xfrm flipH="false" flipV="false" rot="0">
            <a:off x="14778181" y="7212262"/>
            <a:ext cx="439669" cy="439669"/>
          </a:xfrm>
          <a:custGeom>
            <a:avLst/>
            <a:gdLst/>
            <a:ahLst/>
            <a:cxnLst/>
            <a:rect r="r" b="b" t="t" l="l"/>
            <a:pathLst>
              <a:path h="439669" w="439669">
                <a:moveTo>
                  <a:pt x="0" y="0"/>
                </a:moveTo>
                <a:lnTo>
                  <a:pt x="439670" y="0"/>
                </a:lnTo>
                <a:lnTo>
                  <a:pt x="439670" y="439669"/>
                </a:lnTo>
                <a:lnTo>
                  <a:pt x="0" y="439669"/>
                </a:lnTo>
                <a:lnTo>
                  <a:pt x="0" y="0"/>
                </a:lnTo>
                <a:close/>
              </a:path>
            </a:pathLst>
          </a:custGeom>
          <a:blipFill>
            <a:blip r:embed="rId8"/>
            <a:stretch>
              <a:fillRect l="0" t="0" r="0" b="0"/>
            </a:stretch>
          </a:blipFill>
        </p:spPr>
      </p:sp>
      <p:sp>
        <p:nvSpPr>
          <p:cNvPr name="AutoShape 33" id="33"/>
          <p:cNvSpPr/>
          <p:nvPr/>
        </p:nvSpPr>
        <p:spPr>
          <a:xfrm>
            <a:off x="5891653" y="7725362"/>
            <a:ext cx="0" cy="246180"/>
          </a:xfrm>
          <a:prstGeom prst="line">
            <a:avLst/>
          </a:prstGeom>
          <a:ln cap="flat" w="38100">
            <a:solidFill>
              <a:srgbClr val="000000"/>
            </a:solidFill>
            <a:prstDash val="solid"/>
            <a:headEnd type="none" len="sm" w="sm"/>
            <a:tailEnd type="none" len="sm" w="sm"/>
          </a:ln>
        </p:spPr>
      </p:sp>
      <p:sp>
        <p:nvSpPr>
          <p:cNvPr name="Freeform 34" id="34"/>
          <p:cNvSpPr/>
          <p:nvPr/>
        </p:nvSpPr>
        <p:spPr>
          <a:xfrm flipH="false" flipV="false" rot="0">
            <a:off x="1223899" y="7971542"/>
            <a:ext cx="2375647" cy="1403398"/>
          </a:xfrm>
          <a:custGeom>
            <a:avLst/>
            <a:gdLst/>
            <a:ahLst/>
            <a:cxnLst/>
            <a:rect r="r" b="b" t="t" l="l"/>
            <a:pathLst>
              <a:path h="1403398" w="2375647">
                <a:moveTo>
                  <a:pt x="0" y="0"/>
                </a:moveTo>
                <a:lnTo>
                  <a:pt x="2375647" y="0"/>
                </a:lnTo>
                <a:lnTo>
                  <a:pt x="2375647" y="1403398"/>
                </a:lnTo>
                <a:lnTo>
                  <a:pt x="0" y="1403398"/>
                </a:lnTo>
                <a:lnTo>
                  <a:pt x="0" y="0"/>
                </a:lnTo>
                <a:close/>
              </a:path>
            </a:pathLst>
          </a:custGeom>
          <a:blipFill>
            <a:blip r:embed="rId5"/>
            <a:stretch>
              <a:fillRect l="0" t="-38311" r="0" b="-30966"/>
            </a:stretch>
          </a:blipFill>
        </p:spPr>
      </p:sp>
      <p:sp>
        <p:nvSpPr>
          <p:cNvPr name="TextBox 35" id="35"/>
          <p:cNvSpPr txBox="true"/>
          <p:nvPr/>
        </p:nvSpPr>
        <p:spPr>
          <a:xfrm rot="0">
            <a:off x="1242949" y="8223722"/>
            <a:ext cx="2003526" cy="1184993"/>
          </a:xfrm>
          <a:prstGeom prst="rect">
            <a:avLst/>
          </a:prstGeom>
        </p:spPr>
        <p:txBody>
          <a:bodyPr anchor="t" rtlCol="false" tIns="0" lIns="0" bIns="0" rIns="0">
            <a:spAutoFit/>
          </a:bodyPr>
          <a:lstStyle/>
          <a:p>
            <a:pPr algn="ctr">
              <a:lnSpc>
                <a:spcPts val="1885"/>
              </a:lnSpc>
            </a:pPr>
            <a:r>
              <a:rPr lang="en-US" sz="1346">
                <a:solidFill>
                  <a:srgbClr val="000000"/>
                </a:solidFill>
                <a:latin typeface="Canva Sans"/>
                <a:ea typeface="Canva Sans"/>
                <a:cs typeface="Canva Sans"/>
                <a:sym typeface="Canva Sans"/>
              </a:rPr>
              <a:t>DATE</a:t>
            </a:r>
          </a:p>
          <a:p>
            <a:pPr algn="ctr">
              <a:lnSpc>
                <a:spcPts val="1885"/>
              </a:lnSpc>
            </a:pPr>
            <a:r>
              <a:rPr lang="en-US" sz="1346">
                <a:solidFill>
                  <a:srgbClr val="000000"/>
                </a:solidFill>
                <a:latin typeface="Canva Sans"/>
                <a:ea typeface="Canva Sans"/>
                <a:cs typeface="Canva Sans"/>
                <a:sym typeface="Canva Sans"/>
              </a:rPr>
              <a:t>CATEGORY</a:t>
            </a:r>
          </a:p>
          <a:p>
            <a:pPr algn="ctr">
              <a:lnSpc>
                <a:spcPts val="1885"/>
              </a:lnSpc>
            </a:pPr>
            <a:r>
              <a:rPr lang="en-US" sz="1346">
                <a:solidFill>
                  <a:srgbClr val="000000"/>
                </a:solidFill>
                <a:latin typeface="Canva Sans"/>
                <a:ea typeface="Canva Sans"/>
                <a:cs typeface="Canva Sans"/>
                <a:sym typeface="Canva Sans"/>
              </a:rPr>
              <a:t>AMOUNT</a:t>
            </a:r>
          </a:p>
          <a:p>
            <a:pPr algn="ctr">
              <a:lnSpc>
                <a:spcPts val="1885"/>
              </a:lnSpc>
            </a:pPr>
            <a:r>
              <a:rPr lang="en-US" sz="1346">
                <a:solidFill>
                  <a:srgbClr val="000000"/>
                </a:solidFill>
                <a:latin typeface="Canva Sans"/>
                <a:ea typeface="Canva Sans"/>
                <a:cs typeface="Canva Sans"/>
                <a:sym typeface="Canva Sans"/>
              </a:rPr>
              <a:t>ACTIONS</a:t>
            </a:r>
          </a:p>
          <a:p>
            <a:pPr algn="ctr">
              <a:lnSpc>
                <a:spcPts val="1885"/>
              </a:lnSpc>
            </a:pPr>
          </a:p>
        </p:txBody>
      </p:sp>
      <p:sp>
        <p:nvSpPr>
          <p:cNvPr name="AutoShape 36" id="36"/>
          <p:cNvSpPr/>
          <p:nvPr/>
        </p:nvSpPr>
        <p:spPr>
          <a:xfrm flipH="true">
            <a:off x="2641241" y="9069452"/>
            <a:ext cx="197066" cy="0"/>
          </a:xfrm>
          <a:prstGeom prst="line">
            <a:avLst/>
          </a:prstGeom>
          <a:ln cap="flat" w="38100">
            <a:solidFill>
              <a:srgbClr val="000000"/>
            </a:solidFill>
            <a:prstDash val="solid"/>
            <a:headEnd type="none" len="sm" w="sm"/>
            <a:tailEnd type="none" len="sm" w="sm"/>
          </a:ln>
        </p:spPr>
      </p:sp>
      <p:sp>
        <p:nvSpPr>
          <p:cNvPr name="AutoShape 37" id="37"/>
          <p:cNvSpPr/>
          <p:nvPr/>
        </p:nvSpPr>
        <p:spPr>
          <a:xfrm>
            <a:off x="2857357" y="8950836"/>
            <a:ext cx="0" cy="246180"/>
          </a:xfrm>
          <a:prstGeom prst="line">
            <a:avLst/>
          </a:prstGeom>
          <a:ln cap="flat" w="38100">
            <a:solidFill>
              <a:srgbClr val="000000"/>
            </a:solidFill>
            <a:prstDash val="solid"/>
            <a:headEnd type="none" len="sm" w="sm"/>
            <a:tailEnd type="none" len="sm" w="sm"/>
          </a:ln>
        </p:spPr>
      </p:sp>
      <p:sp>
        <p:nvSpPr>
          <p:cNvPr name="AutoShape 38" id="38"/>
          <p:cNvSpPr/>
          <p:nvPr/>
        </p:nvSpPr>
        <p:spPr>
          <a:xfrm flipH="true">
            <a:off x="2876915" y="8955856"/>
            <a:ext cx="79078" cy="4505"/>
          </a:xfrm>
          <a:prstGeom prst="line">
            <a:avLst/>
          </a:prstGeom>
          <a:ln cap="flat" w="38100">
            <a:solidFill>
              <a:srgbClr val="000000"/>
            </a:solidFill>
            <a:prstDash val="solid"/>
            <a:headEnd type="none" len="sm" w="sm"/>
            <a:tailEnd type="none" len="sm" w="sm"/>
          </a:ln>
        </p:spPr>
      </p:sp>
      <p:sp>
        <p:nvSpPr>
          <p:cNvPr name="AutoShape 39" id="39"/>
          <p:cNvSpPr/>
          <p:nvPr/>
        </p:nvSpPr>
        <p:spPr>
          <a:xfrm flipH="true" flipV="true">
            <a:off x="2866307" y="9183017"/>
            <a:ext cx="123090" cy="0"/>
          </a:xfrm>
          <a:prstGeom prst="line">
            <a:avLst/>
          </a:prstGeom>
          <a:ln cap="flat" w="38100">
            <a:solidFill>
              <a:srgbClr val="000000"/>
            </a:solidFill>
            <a:prstDash val="solid"/>
            <a:headEnd type="none" len="sm" w="sm"/>
            <a:tailEnd type="none" len="sm" w="sm"/>
          </a:ln>
        </p:spPr>
      </p:sp>
      <p:sp>
        <p:nvSpPr>
          <p:cNvPr name="Freeform 40" id="40"/>
          <p:cNvSpPr/>
          <p:nvPr/>
        </p:nvSpPr>
        <p:spPr>
          <a:xfrm flipH="false" flipV="false" rot="0">
            <a:off x="8355027" y="7971542"/>
            <a:ext cx="1934773" cy="1480774"/>
          </a:xfrm>
          <a:custGeom>
            <a:avLst/>
            <a:gdLst/>
            <a:ahLst/>
            <a:cxnLst/>
            <a:rect r="r" b="b" t="t" l="l"/>
            <a:pathLst>
              <a:path h="1480774" w="1934773">
                <a:moveTo>
                  <a:pt x="0" y="0"/>
                </a:moveTo>
                <a:lnTo>
                  <a:pt x="1934773" y="0"/>
                </a:lnTo>
                <a:lnTo>
                  <a:pt x="1934773" y="1480774"/>
                </a:lnTo>
                <a:lnTo>
                  <a:pt x="0" y="1480774"/>
                </a:lnTo>
                <a:lnTo>
                  <a:pt x="0" y="0"/>
                </a:lnTo>
                <a:close/>
              </a:path>
            </a:pathLst>
          </a:custGeom>
          <a:blipFill>
            <a:blip r:embed="rId5"/>
            <a:stretch>
              <a:fillRect l="0" t="-15329" r="0" b="-15329"/>
            </a:stretch>
          </a:blipFill>
        </p:spPr>
      </p:sp>
      <p:sp>
        <p:nvSpPr>
          <p:cNvPr name="AutoShape 41" id="41"/>
          <p:cNvSpPr/>
          <p:nvPr/>
        </p:nvSpPr>
        <p:spPr>
          <a:xfrm>
            <a:off x="9350756" y="7725362"/>
            <a:ext cx="0" cy="246180"/>
          </a:xfrm>
          <a:prstGeom prst="line">
            <a:avLst/>
          </a:prstGeom>
          <a:ln cap="flat" w="38100">
            <a:solidFill>
              <a:srgbClr val="000000"/>
            </a:solidFill>
            <a:prstDash val="solid"/>
            <a:headEnd type="none" len="sm" w="sm"/>
            <a:tailEnd type="none" len="sm" w="sm"/>
          </a:ln>
        </p:spPr>
      </p:sp>
      <p:sp>
        <p:nvSpPr>
          <p:cNvPr name="AutoShape 42" id="42"/>
          <p:cNvSpPr/>
          <p:nvPr/>
        </p:nvSpPr>
        <p:spPr>
          <a:xfrm>
            <a:off x="12656908" y="7725362"/>
            <a:ext cx="0" cy="246180"/>
          </a:xfrm>
          <a:prstGeom prst="line">
            <a:avLst/>
          </a:prstGeom>
          <a:ln cap="flat" w="38100">
            <a:solidFill>
              <a:srgbClr val="000000"/>
            </a:solidFill>
            <a:prstDash val="solid"/>
            <a:headEnd type="none" len="sm" w="sm"/>
            <a:tailEnd type="none" len="sm" w="sm"/>
          </a:ln>
        </p:spPr>
      </p:sp>
      <p:sp>
        <p:nvSpPr>
          <p:cNvPr name="Freeform 43" id="43"/>
          <p:cNvSpPr/>
          <p:nvPr/>
        </p:nvSpPr>
        <p:spPr>
          <a:xfrm flipH="false" flipV="false" rot="0">
            <a:off x="11623300" y="7971542"/>
            <a:ext cx="2101797" cy="1480774"/>
          </a:xfrm>
          <a:custGeom>
            <a:avLst/>
            <a:gdLst/>
            <a:ahLst/>
            <a:cxnLst/>
            <a:rect r="r" b="b" t="t" l="l"/>
            <a:pathLst>
              <a:path h="1480774" w="2101797">
                <a:moveTo>
                  <a:pt x="0" y="0"/>
                </a:moveTo>
                <a:lnTo>
                  <a:pt x="2101797" y="0"/>
                </a:lnTo>
                <a:lnTo>
                  <a:pt x="2101797" y="1480774"/>
                </a:lnTo>
                <a:lnTo>
                  <a:pt x="0" y="1480774"/>
                </a:lnTo>
                <a:lnTo>
                  <a:pt x="0" y="0"/>
                </a:lnTo>
                <a:close/>
              </a:path>
            </a:pathLst>
          </a:custGeom>
          <a:blipFill>
            <a:blip r:embed="rId5"/>
            <a:stretch>
              <a:fillRect l="0" t="-20969" r="0" b="-20969"/>
            </a:stretch>
          </a:blipFill>
        </p:spPr>
      </p:sp>
      <p:sp>
        <p:nvSpPr>
          <p:cNvPr name="AutoShape 44" id="44"/>
          <p:cNvSpPr/>
          <p:nvPr/>
        </p:nvSpPr>
        <p:spPr>
          <a:xfrm>
            <a:off x="2518927" y="7731580"/>
            <a:ext cx="0" cy="246180"/>
          </a:xfrm>
          <a:prstGeom prst="line">
            <a:avLst/>
          </a:prstGeom>
          <a:ln cap="flat" w="38100">
            <a:solidFill>
              <a:srgbClr val="000000"/>
            </a:solidFill>
            <a:prstDash val="solid"/>
            <a:headEnd type="none" len="sm" w="sm"/>
            <a:tailEnd type="none" len="sm" w="sm"/>
          </a:ln>
        </p:spPr>
      </p:sp>
      <p:sp>
        <p:nvSpPr>
          <p:cNvPr name="Freeform 45" id="45"/>
          <p:cNvSpPr/>
          <p:nvPr/>
        </p:nvSpPr>
        <p:spPr>
          <a:xfrm flipH="false" flipV="false" rot="0">
            <a:off x="5007667" y="7945983"/>
            <a:ext cx="1824966" cy="1428957"/>
          </a:xfrm>
          <a:custGeom>
            <a:avLst/>
            <a:gdLst/>
            <a:ahLst/>
            <a:cxnLst/>
            <a:rect r="r" b="b" t="t" l="l"/>
            <a:pathLst>
              <a:path h="1428957" w="1824966">
                <a:moveTo>
                  <a:pt x="0" y="0"/>
                </a:moveTo>
                <a:lnTo>
                  <a:pt x="1824966" y="0"/>
                </a:lnTo>
                <a:lnTo>
                  <a:pt x="1824966" y="1428957"/>
                </a:lnTo>
                <a:lnTo>
                  <a:pt x="0" y="1428957"/>
                </a:lnTo>
                <a:lnTo>
                  <a:pt x="0" y="0"/>
                </a:lnTo>
                <a:close/>
              </a:path>
            </a:pathLst>
          </a:custGeom>
          <a:blipFill>
            <a:blip r:embed="rId5"/>
            <a:stretch>
              <a:fillRect l="0" t="-13856" r="0" b="-13856"/>
            </a:stretch>
          </a:blipFill>
        </p:spPr>
      </p:sp>
      <p:sp>
        <p:nvSpPr>
          <p:cNvPr name="AutoShape 46" id="46"/>
          <p:cNvSpPr/>
          <p:nvPr/>
        </p:nvSpPr>
        <p:spPr>
          <a:xfrm>
            <a:off x="13001173" y="3398248"/>
            <a:ext cx="0" cy="645615"/>
          </a:xfrm>
          <a:prstGeom prst="line">
            <a:avLst/>
          </a:prstGeom>
          <a:ln cap="flat" w="38100">
            <a:solidFill>
              <a:srgbClr val="000000"/>
            </a:solidFill>
            <a:prstDash val="solid"/>
            <a:headEnd type="none" len="sm" w="sm"/>
            <a:tailEnd type="none" len="sm" w="sm"/>
          </a:ln>
        </p:spPr>
      </p:sp>
      <p:sp>
        <p:nvSpPr>
          <p:cNvPr name="Freeform 47" id="47"/>
          <p:cNvSpPr/>
          <p:nvPr/>
        </p:nvSpPr>
        <p:spPr>
          <a:xfrm flipH="false" flipV="false" rot="0">
            <a:off x="1759913" y="4327408"/>
            <a:ext cx="1341720" cy="1341720"/>
          </a:xfrm>
          <a:custGeom>
            <a:avLst/>
            <a:gdLst/>
            <a:ahLst/>
            <a:cxnLst/>
            <a:rect r="r" b="b" t="t" l="l"/>
            <a:pathLst>
              <a:path h="1341720" w="1341720">
                <a:moveTo>
                  <a:pt x="0" y="0"/>
                </a:moveTo>
                <a:lnTo>
                  <a:pt x="1341720" y="0"/>
                </a:lnTo>
                <a:lnTo>
                  <a:pt x="1341720" y="1341720"/>
                </a:lnTo>
                <a:lnTo>
                  <a:pt x="0" y="1341720"/>
                </a:lnTo>
                <a:lnTo>
                  <a:pt x="0" y="0"/>
                </a:lnTo>
                <a:close/>
              </a:path>
            </a:pathLst>
          </a:custGeom>
          <a:blipFill>
            <a:blip r:embed="rId9"/>
            <a:stretch>
              <a:fillRect l="0" t="0" r="0" b="0"/>
            </a:stretch>
          </a:blipFill>
        </p:spPr>
      </p:sp>
      <p:sp>
        <p:nvSpPr>
          <p:cNvPr name="Freeform 48" id="48"/>
          <p:cNvSpPr/>
          <p:nvPr/>
        </p:nvSpPr>
        <p:spPr>
          <a:xfrm flipH="false" flipV="false" rot="0">
            <a:off x="9281058" y="4443532"/>
            <a:ext cx="1117267" cy="1154609"/>
          </a:xfrm>
          <a:custGeom>
            <a:avLst/>
            <a:gdLst/>
            <a:ahLst/>
            <a:cxnLst/>
            <a:rect r="r" b="b" t="t" l="l"/>
            <a:pathLst>
              <a:path h="1154609" w="1117267">
                <a:moveTo>
                  <a:pt x="0" y="0"/>
                </a:moveTo>
                <a:lnTo>
                  <a:pt x="1117267" y="0"/>
                </a:lnTo>
                <a:lnTo>
                  <a:pt x="1117267" y="1154609"/>
                </a:lnTo>
                <a:lnTo>
                  <a:pt x="0" y="1154609"/>
                </a:lnTo>
                <a:lnTo>
                  <a:pt x="0" y="0"/>
                </a:lnTo>
                <a:close/>
              </a:path>
            </a:pathLst>
          </a:custGeom>
          <a:blipFill>
            <a:blip r:embed="rId10"/>
            <a:stretch>
              <a:fillRect l="0" t="0" r="-3342" b="0"/>
            </a:stretch>
          </a:blipFill>
        </p:spPr>
      </p:sp>
      <p:sp>
        <p:nvSpPr>
          <p:cNvPr name="Freeform 49" id="49"/>
          <p:cNvSpPr/>
          <p:nvPr/>
        </p:nvSpPr>
        <p:spPr>
          <a:xfrm flipH="false" flipV="false" rot="0">
            <a:off x="15257915" y="4443532"/>
            <a:ext cx="1079467" cy="1079467"/>
          </a:xfrm>
          <a:custGeom>
            <a:avLst/>
            <a:gdLst/>
            <a:ahLst/>
            <a:cxnLst/>
            <a:rect r="r" b="b" t="t" l="l"/>
            <a:pathLst>
              <a:path h="1079467" w="1079467">
                <a:moveTo>
                  <a:pt x="0" y="0"/>
                </a:moveTo>
                <a:lnTo>
                  <a:pt x="1079466" y="0"/>
                </a:lnTo>
                <a:lnTo>
                  <a:pt x="1079466" y="1079467"/>
                </a:lnTo>
                <a:lnTo>
                  <a:pt x="0" y="1079467"/>
                </a:lnTo>
                <a:lnTo>
                  <a:pt x="0" y="0"/>
                </a:lnTo>
                <a:close/>
              </a:path>
            </a:pathLst>
          </a:custGeom>
          <a:blipFill>
            <a:blip r:embed="rId11"/>
            <a:stretch>
              <a:fillRect l="0" t="0" r="0" b="0"/>
            </a:stretch>
          </a:blipFill>
        </p:spPr>
      </p:sp>
      <p:sp>
        <p:nvSpPr>
          <p:cNvPr name="Freeform 50" id="50"/>
          <p:cNvSpPr/>
          <p:nvPr/>
        </p:nvSpPr>
        <p:spPr>
          <a:xfrm flipH="false" flipV="false" rot="0">
            <a:off x="14746749" y="7945983"/>
            <a:ext cx="2101797" cy="1480774"/>
          </a:xfrm>
          <a:custGeom>
            <a:avLst/>
            <a:gdLst/>
            <a:ahLst/>
            <a:cxnLst/>
            <a:rect r="r" b="b" t="t" l="l"/>
            <a:pathLst>
              <a:path h="1480774" w="2101797">
                <a:moveTo>
                  <a:pt x="0" y="0"/>
                </a:moveTo>
                <a:lnTo>
                  <a:pt x="2101798" y="0"/>
                </a:lnTo>
                <a:lnTo>
                  <a:pt x="2101798" y="1480774"/>
                </a:lnTo>
                <a:lnTo>
                  <a:pt x="0" y="1480774"/>
                </a:lnTo>
                <a:lnTo>
                  <a:pt x="0" y="0"/>
                </a:lnTo>
                <a:close/>
              </a:path>
            </a:pathLst>
          </a:custGeom>
          <a:blipFill>
            <a:blip r:embed="rId5"/>
            <a:stretch>
              <a:fillRect l="0" t="-20969" r="0" b="-20969"/>
            </a:stretch>
          </a:blipFill>
        </p:spPr>
      </p:sp>
      <p:sp>
        <p:nvSpPr>
          <p:cNvPr name="AutoShape 51" id="51"/>
          <p:cNvSpPr/>
          <p:nvPr/>
        </p:nvSpPr>
        <p:spPr>
          <a:xfrm>
            <a:off x="15818565" y="7714861"/>
            <a:ext cx="0" cy="246180"/>
          </a:xfrm>
          <a:prstGeom prst="line">
            <a:avLst/>
          </a:prstGeom>
          <a:ln cap="flat" w="38100">
            <a:solidFill>
              <a:srgbClr val="000000"/>
            </a:solidFill>
            <a:prstDash val="solid"/>
            <a:headEnd type="none" len="sm" w="sm"/>
            <a:tailEnd type="none" len="sm" w="sm"/>
          </a:ln>
        </p:spPr>
      </p:sp>
      <p:sp>
        <p:nvSpPr>
          <p:cNvPr name="Freeform 52" id="52"/>
          <p:cNvSpPr/>
          <p:nvPr/>
        </p:nvSpPr>
        <p:spPr>
          <a:xfrm flipH="false" flipV="false" rot="0">
            <a:off x="9144000" y="1756054"/>
            <a:ext cx="1044703" cy="1044703"/>
          </a:xfrm>
          <a:custGeom>
            <a:avLst/>
            <a:gdLst/>
            <a:ahLst/>
            <a:cxnLst/>
            <a:rect r="r" b="b" t="t" l="l"/>
            <a:pathLst>
              <a:path h="1044703" w="1044703">
                <a:moveTo>
                  <a:pt x="0" y="0"/>
                </a:moveTo>
                <a:lnTo>
                  <a:pt x="1044703" y="0"/>
                </a:lnTo>
                <a:lnTo>
                  <a:pt x="1044703" y="1044703"/>
                </a:lnTo>
                <a:lnTo>
                  <a:pt x="0" y="1044703"/>
                </a:lnTo>
                <a:lnTo>
                  <a:pt x="0" y="0"/>
                </a:lnTo>
                <a:close/>
              </a:path>
            </a:pathLst>
          </a:custGeom>
          <a:blipFill>
            <a:blip r:embed="rId12"/>
            <a:stretch>
              <a:fillRect l="0" t="0" r="0" b="0"/>
            </a:stretch>
          </a:blipFill>
        </p:spPr>
      </p:sp>
      <p:sp>
        <p:nvSpPr>
          <p:cNvPr name="TextBox 53" id="53"/>
          <p:cNvSpPr txBox="true"/>
          <p:nvPr/>
        </p:nvSpPr>
        <p:spPr>
          <a:xfrm rot="0">
            <a:off x="892444" y="418376"/>
            <a:ext cx="11783514" cy="1009273"/>
          </a:xfrm>
          <a:prstGeom prst="rect">
            <a:avLst/>
          </a:prstGeom>
        </p:spPr>
        <p:txBody>
          <a:bodyPr anchor="t" rtlCol="false" tIns="0" lIns="0" bIns="0" rIns="0">
            <a:spAutoFit/>
          </a:bodyPr>
          <a:lstStyle/>
          <a:p>
            <a:pPr algn="l">
              <a:lnSpc>
                <a:spcPts val="7560"/>
              </a:lnSpc>
            </a:pPr>
            <a:r>
              <a:rPr lang="en-US" b="true" sz="7560" spc="-378">
                <a:solidFill>
                  <a:srgbClr val="EF659B"/>
                </a:solidFill>
                <a:latin typeface="Montserrat Ultra-Bold"/>
                <a:ea typeface="Montserrat Ultra-Bold"/>
                <a:cs typeface="Montserrat Ultra-Bold"/>
                <a:sym typeface="Montserrat Ultra-Bold"/>
              </a:rPr>
              <a:t>SYSTEM ARCHITECTURE</a:t>
            </a:r>
          </a:p>
        </p:txBody>
      </p:sp>
      <p:sp>
        <p:nvSpPr>
          <p:cNvPr name="TextBox 54" id="54"/>
          <p:cNvSpPr txBox="true"/>
          <p:nvPr/>
        </p:nvSpPr>
        <p:spPr>
          <a:xfrm rot="0">
            <a:off x="2709724" y="2958193"/>
            <a:ext cx="806996" cy="403057"/>
          </a:xfrm>
          <a:prstGeom prst="rect">
            <a:avLst/>
          </a:prstGeom>
        </p:spPr>
        <p:txBody>
          <a:bodyPr anchor="t" rtlCol="false" tIns="0" lIns="0" bIns="0" rIns="0">
            <a:spAutoFit/>
          </a:bodyPr>
          <a:lstStyle/>
          <a:p>
            <a:pPr algn="ctr">
              <a:lnSpc>
                <a:spcPts val="3355"/>
              </a:lnSpc>
            </a:pPr>
            <a:r>
              <a:rPr lang="en-US" sz="2396" b="true">
                <a:solidFill>
                  <a:srgbClr val="000000"/>
                </a:solidFill>
                <a:latin typeface="Canva Sans Bold"/>
                <a:ea typeface="Canva Sans Bold"/>
                <a:cs typeface="Canva Sans Bold"/>
                <a:sym typeface="Canva Sans Bold"/>
              </a:rPr>
              <a:t>USER</a:t>
            </a:r>
          </a:p>
        </p:txBody>
      </p:sp>
      <p:sp>
        <p:nvSpPr>
          <p:cNvPr name="TextBox 55" id="55"/>
          <p:cNvSpPr txBox="true"/>
          <p:nvPr/>
        </p:nvSpPr>
        <p:spPr>
          <a:xfrm rot="0">
            <a:off x="4826956" y="2958193"/>
            <a:ext cx="2252520" cy="403057"/>
          </a:xfrm>
          <a:prstGeom prst="rect">
            <a:avLst/>
          </a:prstGeom>
        </p:spPr>
        <p:txBody>
          <a:bodyPr anchor="t" rtlCol="false" tIns="0" lIns="0" bIns="0" rIns="0">
            <a:spAutoFit/>
          </a:bodyPr>
          <a:lstStyle/>
          <a:p>
            <a:pPr algn="ctr">
              <a:lnSpc>
                <a:spcPts val="3355"/>
              </a:lnSpc>
            </a:pPr>
            <a:r>
              <a:rPr lang="en-US" sz="2396" b="true">
                <a:solidFill>
                  <a:srgbClr val="000000"/>
                </a:solidFill>
                <a:latin typeface="Canva Sans Bold"/>
                <a:ea typeface="Canva Sans Bold"/>
                <a:cs typeface="Canva Sans Bold"/>
                <a:sym typeface="Canva Sans Bold"/>
              </a:rPr>
              <a:t>REGISTRATION</a:t>
            </a:r>
          </a:p>
        </p:txBody>
      </p:sp>
      <p:sp>
        <p:nvSpPr>
          <p:cNvPr name="TextBox 56" id="56"/>
          <p:cNvSpPr txBox="true"/>
          <p:nvPr/>
        </p:nvSpPr>
        <p:spPr>
          <a:xfrm rot="0">
            <a:off x="9230131" y="2958193"/>
            <a:ext cx="977109" cy="403057"/>
          </a:xfrm>
          <a:prstGeom prst="rect">
            <a:avLst/>
          </a:prstGeom>
        </p:spPr>
        <p:txBody>
          <a:bodyPr anchor="t" rtlCol="false" tIns="0" lIns="0" bIns="0" rIns="0">
            <a:spAutoFit/>
          </a:bodyPr>
          <a:lstStyle/>
          <a:p>
            <a:pPr algn="ctr">
              <a:lnSpc>
                <a:spcPts val="3355"/>
              </a:lnSpc>
            </a:pPr>
            <a:r>
              <a:rPr lang="en-US" sz="2396" b="true">
                <a:solidFill>
                  <a:srgbClr val="000000"/>
                </a:solidFill>
                <a:latin typeface="Canva Sans Bold"/>
                <a:ea typeface="Canva Sans Bold"/>
                <a:cs typeface="Canva Sans Bold"/>
                <a:sym typeface="Canva Sans Bold"/>
              </a:rPr>
              <a:t>LOGIN</a:t>
            </a:r>
          </a:p>
        </p:txBody>
      </p:sp>
      <p:sp>
        <p:nvSpPr>
          <p:cNvPr name="TextBox 57" id="57"/>
          <p:cNvSpPr txBox="true"/>
          <p:nvPr/>
        </p:nvSpPr>
        <p:spPr>
          <a:xfrm rot="0">
            <a:off x="11989151" y="2917436"/>
            <a:ext cx="1966894" cy="403057"/>
          </a:xfrm>
          <a:prstGeom prst="rect">
            <a:avLst/>
          </a:prstGeom>
        </p:spPr>
        <p:txBody>
          <a:bodyPr anchor="t" rtlCol="false" tIns="0" lIns="0" bIns="0" rIns="0">
            <a:spAutoFit/>
          </a:bodyPr>
          <a:lstStyle/>
          <a:p>
            <a:pPr algn="ctr">
              <a:lnSpc>
                <a:spcPts val="3355"/>
              </a:lnSpc>
            </a:pPr>
            <a:r>
              <a:rPr lang="en-US" sz="2396" b="true">
                <a:solidFill>
                  <a:srgbClr val="000000"/>
                </a:solidFill>
                <a:latin typeface="Canva Sans Bold"/>
                <a:ea typeface="Canva Sans Bold"/>
                <a:cs typeface="Canva Sans Bold"/>
                <a:sym typeface="Canva Sans Bold"/>
              </a:rPr>
              <a:t>DASHBOARD</a:t>
            </a:r>
          </a:p>
        </p:txBody>
      </p:sp>
      <p:sp>
        <p:nvSpPr>
          <p:cNvPr name="TextBox 58" id="58"/>
          <p:cNvSpPr txBox="true"/>
          <p:nvPr/>
        </p:nvSpPr>
        <p:spPr>
          <a:xfrm rot="0">
            <a:off x="1242949" y="5708509"/>
            <a:ext cx="2375647" cy="576030"/>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FINANCIAL DASHBOARD</a:t>
            </a:r>
          </a:p>
        </p:txBody>
      </p:sp>
      <p:sp>
        <p:nvSpPr>
          <p:cNvPr name="TextBox 59" id="59"/>
          <p:cNvSpPr txBox="true"/>
          <p:nvPr/>
        </p:nvSpPr>
        <p:spPr>
          <a:xfrm rot="0">
            <a:off x="8651868" y="5823768"/>
            <a:ext cx="2375647"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VIEW TRANSACTIONS</a:t>
            </a:r>
          </a:p>
        </p:txBody>
      </p:sp>
      <p:sp>
        <p:nvSpPr>
          <p:cNvPr name="TextBox 60" id="60"/>
          <p:cNvSpPr txBox="true"/>
          <p:nvPr/>
        </p:nvSpPr>
        <p:spPr>
          <a:xfrm rot="0">
            <a:off x="14541044" y="5766618"/>
            <a:ext cx="2375647"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BUDGET ALERTS</a:t>
            </a:r>
          </a:p>
        </p:txBody>
      </p:sp>
      <p:sp>
        <p:nvSpPr>
          <p:cNvPr name="TextBox 61" id="61"/>
          <p:cNvSpPr txBox="true"/>
          <p:nvPr/>
        </p:nvSpPr>
        <p:spPr>
          <a:xfrm rot="0">
            <a:off x="1397779" y="7273157"/>
            <a:ext cx="2375647"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EXPENSE LIST</a:t>
            </a:r>
          </a:p>
        </p:txBody>
      </p:sp>
      <p:sp>
        <p:nvSpPr>
          <p:cNvPr name="TextBox 62" id="62"/>
          <p:cNvSpPr txBox="true"/>
          <p:nvPr/>
        </p:nvSpPr>
        <p:spPr>
          <a:xfrm rot="0">
            <a:off x="4703829" y="7273157"/>
            <a:ext cx="2375647"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ADD EXPENSE</a:t>
            </a:r>
          </a:p>
        </p:txBody>
      </p:sp>
      <p:sp>
        <p:nvSpPr>
          <p:cNvPr name="TextBox 63" id="63"/>
          <p:cNvSpPr txBox="true"/>
          <p:nvPr/>
        </p:nvSpPr>
        <p:spPr>
          <a:xfrm rot="0">
            <a:off x="8619828" y="7295805"/>
            <a:ext cx="1423756"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SET BUDGET</a:t>
            </a:r>
          </a:p>
        </p:txBody>
      </p:sp>
      <p:sp>
        <p:nvSpPr>
          <p:cNvPr name="TextBox 64" id="64"/>
          <p:cNvSpPr txBox="true"/>
          <p:nvPr/>
        </p:nvSpPr>
        <p:spPr>
          <a:xfrm rot="0">
            <a:off x="11469085" y="7273157"/>
            <a:ext cx="2375647"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DATA VISUALIZATION</a:t>
            </a:r>
          </a:p>
        </p:txBody>
      </p:sp>
      <p:sp>
        <p:nvSpPr>
          <p:cNvPr name="TextBox 65" id="65"/>
          <p:cNvSpPr txBox="true"/>
          <p:nvPr/>
        </p:nvSpPr>
        <p:spPr>
          <a:xfrm rot="0">
            <a:off x="14647925" y="7263632"/>
            <a:ext cx="2375647"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EXPORT </a:t>
            </a:r>
          </a:p>
        </p:txBody>
      </p:sp>
      <p:sp>
        <p:nvSpPr>
          <p:cNvPr name="TextBox 66" id="66"/>
          <p:cNvSpPr txBox="true"/>
          <p:nvPr/>
        </p:nvSpPr>
        <p:spPr>
          <a:xfrm rot="0">
            <a:off x="787669" y="7971542"/>
            <a:ext cx="2375647"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Contents:</a:t>
            </a:r>
          </a:p>
        </p:txBody>
      </p:sp>
      <p:sp>
        <p:nvSpPr>
          <p:cNvPr name="TextBox 67" id="67"/>
          <p:cNvSpPr txBox="true"/>
          <p:nvPr/>
        </p:nvSpPr>
        <p:spPr>
          <a:xfrm rot="0">
            <a:off x="3035424" y="8867549"/>
            <a:ext cx="236734" cy="138515"/>
          </a:xfrm>
          <a:prstGeom prst="rect">
            <a:avLst/>
          </a:prstGeom>
        </p:spPr>
        <p:txBody>
          <a:bodyPr anchor="t" rtlCol="false" tIns="0" lIns="0" bIns="0" rIns="0">
            <a:spAutoFit/>
          </a:bodyPr>
          <a:lstStyle/>
          <a:p>
            <a:pPr algn="ctr">
              <a:lnSpc>
                <a:spcPts val="1162"/>
              </a:lnSpc>
            </a:pPr>
            <a:r>
              <a:rPr lang="en-US" sz="830">
                <a:solidFill>
                  <a:srgbClr val="000000"/>
                </a:solidFill>
                <a:latin typeface="Canva Sans"/>
                <a:ea typeface="Canva Sans"/>
                <a:cs typeface="Canva Sans"/>
                <a:sym typeface="Canva Sans"/>
              </a:rPr>
              <a:t>EDIT</a:t>
            </a:r>
          </a:p>
        </p:txBody>
      </p:sp>
      <p:sp>
        <p:nvSpPr>
          <p:cNvPr name="TextBox 68" id="68"/>
          <p:cNvSpPr txBox="true"/>
          <p:nvPr/>
        </p:nvSpPr>
        <p:spPr>
          <a:xfrm rot="0">
            <a:off x="2945663" y="9100947"/>
            <a:ext cx="582574" cy="145089"/>
          </a:xfrm>
          <a:prstGeom prst="rect">
            <a:avLst/>
          </a:prstGeom>
        </p:spPr>
        <p:txBody>
          <a:bodyPr anchor="t" rtlCol="false" tIns="0" lIns="0" bIns="0" rIns="0">
            <a:spAutoFit/>
          </a:bodyPr>
          <a:lstStyle/>
          <a:p>
            <a:pPr algn="ctr">
              <a:lnSpc>
                <a:spcPts val="1167"/>
              </a:lnSpc>
            </a:pPr>
            <a:r>
              <a:rPr lang="en-US" sz="834">
                <a:solidFill>
                  <a:srgbClr val="000000"/>
                </a:solidFill>
                <a:latin typeface="Canva Sans"/>
                <a:ea typeface="Canva Sans"/>
                <a:cs typeface="Canva Sans"/>
                <a:sym typeface="Canva Sans"/>
              </a:rPr>
              <a:t>DELETE</a:t>
            </a:r>
          </a:p>
        </p:txBody>
      </p:sp>
      <p:sp>
        <p:nvSpPr>
          <p:cNvPr name="TextBox 69" id="69"/>
          <p:cNvSpPr txBox="true"/>
          <p:nvPr/>
        </p:nvSpPr>
        <p:spPr>
          <a:xfrm rot="0">
            <a:off x="8042308" y="7971542"/>
            <a:ext cx="2375647"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Contents:</a:t>
            </a:r>
          </a:p>
        </p:txBody>
      </p:sp>
      <p:sp>
        <p:nvSpPr>
          <p:cNvPr name="TextBox 70" id="70"/>
          <p:cNvSpPr txBox="true"/>
          <p:nvPr/>
        </p:nvSpPr>
        <p:spPr>
          <a:xfrm rot="0">
            <a:off x="8483182" y="8280872"/>
            <a:ext cx="1767755" cy="1059299"/>
          </a:xfrm>
          <a:prstGeom prst="rect">
            <a:avLst/>
          </a:prstGeom>
        </p:spPr>
        <p:txBody>
          <a:bodyPr anchor="t" rtlCol="false" tIns="0" lIns="0" bIns="0" rIns="0">
            <a:spAutoFit/>
          </a:bodyPr>
          <a:lstStyle/>
          <a:p>
            <a:pPr algn="ctr">
              <a:lnSpc>
                <a:spcPts val="1699"/>
              </a:lnSpc>
            </a:pPr>
            <a:r>
              <a:rPr lang="en-US" sz="1213">
                <a:solidFill>
                  <a:srgbClr val="000000"/>
                </a:solidFill>
                <a:latin typeface="Canva Sans"/>
                <a:ea typeface="Canva Sans"/>
                <a:cs typeface="Canva Sans"/>
                <a:sym typeface="Canva Sans"/>
              </a:rPr>
              <a:t>OVERALL BUDGET</a:t>
            </a:r>
          </a:p>
          <a:p>
            <a:pPr algn="ctr">
              <a:lnSpc>
                <a:spcPts val="1699"/>
              </a:lnSpc>
            </a:pPr>
            <a:r>
              <a:rPr lang="en-US" sz="1213">
                <a:solidFill>
                  <a:srgbClr val="000000"/>
                </a:solidFill>
                <a:latin typeface="Canva Sans"/>
                <a:ea typeface="Canva Sans"/>
                <a:cs typeface="Canva Sans"/>
                <a:sym typeface="Canva Sans"/>
              </a:rPr>
              <a:t>TIME PERIOD OF BUDGET</a:t>
            </a:r>
          </a:p>
          <a:p>
            <a:pPr algn="ctr">
              <a:lnSpc>
                <a:spcPts val="1699"/>
              </a:lnSpc>
            </a:pPr>
            <a:r>
              <a:rPr lang="en-US" sz="1213">
                <a:solidFill>
                  <a:srgbClr val="000000"/>
                </a:solidFill>
                <a:latin typeface="Canva Sans"/>
                <a:ea typeface="Canva Sans"/>
                <a:cs typeface="Canva Sans"/>
                <a:sym typeface="Canva Sans"/>
              </a:rPr>
              <a:t>CATEGORY WISE BUDGET</a:t>
            </a:r>
          </a:p>
        </p:txBody>
      </p:sp>
      <p:sp>
        <p:nvSpPr>
          <p:cNvPr name="TextBox 71" id="71"/>
          <p:cNvSpPr txBox="true"/>
          <p:nvPr/>
        </p:nvSpPr>
        <p:spPr>
          <a:xfrm rot="0">
            <a:off x="11165139" y="8019167"/>
            <a:ext cx="2375647"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Contents:</a:t>
            </a:r>
          </a:p>
        </p:txBody>
      </p:sp>
      <p:sp>
        <p:nvSpPr>
          <p:cNvPr name="TextBox 72" id="72"/>
          <p:cNvSpPr txBox="true"/>
          <p:nvPr/>
        </p:nvSpPr>
        <p:spPr>
          <a:xfrm rot="0">
            <a:off x="11813800" y="8496311"/>
            <a:ext cx="1767755" cy="202437"/>
          </a:xfrm>
          <a:prstGeom prst="rect">
            <a:avLst/>
          </a:prstGeom>
        </p:spPr>
        <p:txBody>
          <a:bodyPr anchor="t" rtlCol="false" tIns="0" lIns="0" bIns="0" rIns="0">
            <a:spAutoFit/>
          </a:bodyPr>
          <a:lstStyle/>
          <a:p>
            <a:pPr algn="ctr">
              <a:lnSpc>
                <a:spcPts val="1699"/>
              </a:lnSpc>
            </a:pPr>
            <a:r>
              <a:rPr lang="en-US" sz="1213">
                <a:solidFill>
                  <a:srgbClr val="000000"/>
                </a:solidFill>
                <a:latin typeface="Canva Sans"/>
                <a:ea typeface="Canva Sans"/>
                <a:cs typeface="Canva Sans"/>
                <a:sym typeface="Canva Sans"/>
              </a:rPr>
              <a:t>FINANCIAL REPORT</a:t>
            </a:r>
          </a:p>
        </p:txBody>
      </p:sp>
      <p:sp>
        <p:nvSpPr>
          <p:cNvPr name="TextBox 73" id="73"/>
          <p:cNvSpPr txBox="true"/>
          <p:nvPr/>
        </p:nvSpPr>
        <p:spPr>
          <a:xfrm rot="0">
            <a:off x="4504611" y="7971542"/>
            <a:ext cx="2375647"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Contents:</a:t>
            </a:r>
          </a:p>
        </p:txBody>
      </p:sp>
      <p:sp>
        <p:nvSpPr>
          <p:cNvPr name="TextBox 74" id="74"/>
          <p:cNvSpPr txBox="true"/>
          <p:nvPr/>
        </p:nvSpPr>
        <p:spPr>
          <a:xfrm rot="0">
            <a:off x="4964713" y="8173129"/>
            <a:ext cx="2003526" cy="946868"/>
          </a:xfrm>
          <a:prstGeom prst="rect">
            <a:avLst/>
          </a:prstGeom>
        </p:spPr>
        <p:txBody>
          <a:bodyPr anchor="t" rtlCol="false" tIns="0" lIns="0" bIns="0" rIns="0">
            <a:spAutoFit/>
          </a:bodyPr>
          <a:lstStyle/>
          <a:p>
            <a:pPr algn="ctr">
              <a:lnSpc>
                <a:spcPts val="1885"/>
              </a:lnSpc>
            </a:pPr>
          </a:p>
          <a:p>
            <a:pPr algn="ctr">
              <a:lnSpc>
                <a:spcPts val="1885"/>
              </a:lnSpc>
            </a:pPr>
            <a:r>
              <a:rPr lang="en-US" sz="1346">
                <a:solidFill>
                  <a:srgbClr val="000000"/>
                </a:solidFill>
                <a:latin typeface="Canva Sans"/>
                <a:ea typeface="Canva Sans"/>
                <a:cs typeface="Canva Sans"/>
                <a:sym typeface="Canva Sans"/>
              </a:rPr>
              <a:t>CATEGORY</a:t>
            </a:r>
          </a:p>
          <a:p>
            <a:pPr algn="ctr">
              <a:lnSpc>
                <a:spcPts val="1885"/>
              </a:lnSpc>
            </a:pPr>
            <a:r>
              <a:rPr lang="en-US" sz="1346">
                <a:solidFill>
                  <a:srgbClr val="000000"/>
                </a:solidFill>
                <a:latin typeface="Canva Sans"/>
                <a:ea typeface="Canva Sans"/>
                <a:cs typeface="Canva Sans"/>
                <a:sym typeface="Canva Sans"/>
              </a:rPr>
              <a:t>AMOUNT</a:t>
            </a:r>
          </a:p>
          <a:p>
            <a:pPr algn="ctr">
              <a:lnSpc>
                <a:spcPts val="1885"/>
              </a:lnSpc>
            </a:pPr>
          </a:p>
        </p:txBody>
      </p:sp>
      <p:sp>
        <p:nvSpPr>
          <p:cNvPr name="TextBox 75" id="75"/>
          <p:cNvSpPr txBox="true"/>
          <p:nvPr/>
        </p:nvSpPr>
        <p:spPr>
          <a:xfrm rot="0">
            <a:off x="14307746" y="8019167"/>
            <a:ext cx="2375647" cy="280755"/>
          </a:xfrm>
          <a:prstGeom prst="rect">
            <a:avLst/>
          </a:prstGeom>
        </p:spPr>
        <p:txBody>
          <a:bodyPr anchor="t" rtlCol="false" tIns="0" lIns="0" bIns="0" rIns="0">
            <a:spAutoFit/>
          </a:bodyPr>
          <a:lstStyle/>
          <a:p>
            <a:pPr algn="ctr">
              <a:lnSpc>
                <a:spcPts val="2375"/>
              </a:lnSpc>
            </a:pPr>
            <a:r>
              <a:rPr lang="en-US" sz="1696" b="true">
                <a:solidFill>
                  <a:srgbClr val="000000"/>
                </a:solidFill>
                <a:latin typeface="Canva Sans Bold"/>
                <a:ea typeface="Canva Sans Bold"/>
                <a:cs typeface="Canva Sans Bold"/>
                <a:sym typeface="Canva Sans Bold"/>
              </a:rPr>
              <a:t>Contents:</a:t>
            </a:r>
          </a:p>
        </p:txBody>
      </p:sp>
      <p:sp>
        <p:nvSpPr>
          <p:cNvPr name="TextBox 76" id="76"/>
          <p:cNvSpPr txBox="true"/>
          <p:nvPr/>
        </p:nvSpPr>
        <p:spPr>
          <a:xfrm rot="0">
            <a:off x="14915638" y="8480897"/>
            <a:ext cx="1767755" cy="416652"/>
          </a:xfrm>
          <a:prstGeom prst="rect">
            <a:avLst/>
          </a:prstGeom>
        </p:spPr>
        <p:txBody>
          <a:bodyPr anchor="t" rtlCol="false" tIns="0" lIns="0" bIns="0" rIns="0">
            <a:spAutoFit/>
          </a:bodyPr>
          <a:lstStyle/>
          <a:p>
            <a:pPr algn="ctr">
              <a:lnSpc>
                <a:spcPts val="1699"/>
              </a:lnSpc>
            </a:pPr>
            <a:r>
              <a:rPr lang="en-US" sz="1213">
                <a:solidFill>
                  <a:srgbClr val="000000"/>
                </a:solidFill>
                <a:latin typeface="Canva Sans"/>
                <a:ea typeface="Canva Sans"/>
                <a:cs typeface="Canva Sans"/>
                <a:sym typeface="Canva Sans"/>
              </a:rPr>
              <a:t>EXPORT TO PDF</a:t>
            </a:r>
          </a:p>
          <a:p>
            <a:pPr algn="ctr">
              <a:lnSpc>
                <a:spcPts val="1699"/>
              </a:lnSpc>
            </a:pPr>
            <a:r>
              <a:rPr lang="en-US" sz="1213">
                <a:solidFill>
                  <a:srgbClr val="000000"/>
                </a:solidFill>
                <a:latin typeface="Canva Sans"/>
                <a:ea typeface="Canva Sans"/>
                <a:cs typeface="Canva Sans"/>
                <a:sym typeface="Canva Sans"/>
              </a:rPr>
              <a:t>EXPORT TO EXCEL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14433390" y="873994"/>
            <a:ext cx="3275675" cy="3792388"/>
          </a:xfrm>
          <a:custGeom>
            <a:avLst/>
            <a:gdLst/>
            <a:ahLst/>
            <a:cxnLst/>
            <a:rect r="r" b="b" t="t" l="l"/>
            <a:pathLst>
              <a:path h="3792388" w="3275675">
                <a:moveTo>
                  <a:pt x="0" y="0"/>
                </a:moveTo>
                <a:lnTo>
                  <a:pt x="3275675" y="0"/>
                </a:lnTo>
                <a:lnTo>
                  <a:pt x="3275675" y="3792388"/>
                </a:lnTo>
                <a:lnTo>
                  <a:pt x="0" y="3792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943086" y="3470146"/>
            <a:ext cx="4765980" cy="4271509"/>
          </a:xfrm>
          <a:custGeom>
            <a:avLst/>
            <a:gdLst/>
            <a:ahLst/>
            <a:cxnLst/>
            <a:rect r="r" b="b" t="t" l="l"/>
            <a:pathLst>
              <a:path h="4271509" w="4765980">
                <a:moveTo>
                  <a:pt x="0" y="0"/>
                </a:moveTo>
                <a:lnTo>
                  <a:pt x="4765979" y="0"/>
                </a:lnTo>
                <a:lnTo>
                  <a:pt x="4765979" y="4271509"/>
                </a:lnTo>
                <a:lnTo>
                  <a:pt x="0" y="4271509"/>
                </a:lnTo>
                <a:lnTo>
                  <a:pt x="0" y="0"/>
                </a:lnTo>
                <a:close/>
              </a:path>
            </a:pathLst>
          </a:custGeom>
          <a:blipFill>
            <a:blip r:embed="rId4"/>
            <a:stretch>
              <a:fillRect l="0" t="0" r="0" b="0"/>
            </a:stretch>
          </a:blipFill>
        </p:spPr>
      </p:sp>
      <p:sp>
        <p:nvSpPr>
          <p:cNvPr name="TextBox 4" id="4"/>
          <p:cNvSpPr txBox="true"/>
          <p:nvPr/>
        </p:nvSpPr>
        <p:spPr>
          <a:xfrm rot="0">
            <a:off x="1038225" y="1209675"/>
            <a:ext cx="10153795" cy="1282065"/>
          </a:xfrm>
          <a:prstGeom prst="rect">
            <a:avLst/>
          </a:prstGeom>
        </p:spPr>
        <p:txBody>
          <a:bodyPr anchor="t" rtlCol="false" tIns="0" lIns="0" bIns="0" rIns="0">
            <a:spAutoFit/>
          </a:bodyPr>
          <a:lstStyle/>
          <a:p>
            <a:pPr algn="l">
              <a:lnSpc>
                <a:spcPts val="9600"/>
              </a:lnSpc>
            </a:pPr>
            <a:r>
              <a:rPr lang="en-US" b="true" sz="9600" spc="-480">
                <a:solidFill>
                  <a:srgbClr val="FFFFFF"/>
                </a:solidFill>
                <a:latin typeface="Montserrat Ultra-Bold"/>
                <a:ea typeface="Montserrat Ultra-Bold"/>
                <a:cs typeface="Montserrat Ultra-Bold"/>
                <a:sym typeface="Montserrat Ultra-Bold"/>
              </a:rPr>
              <a:t>INTRODUCTION</a:t>
            </a:r>
          </a:p>
        </p:txBody>
      </p:sp>
      <p:sp>
        <p:nvSpPr>
          <p:cNvPr name="TextBox 5" id="5"/>
          <p:cNvSpPr txBox="true"/>
          <p:nvPr/>
        </p:nvSpPr>
        <p:spPr>
          <a:xfrm rot="0">
            <a:off x="152400" y="2674938"/>
            <a:ext cx="9235559"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b="true" sz="5199">
                <a:solidFill>
                  <a:srgbClr val="FFFFFF"/>
                </a:solidFill>
                <a:latin typeface="Canva Sans Bold"/>
                <a:ea typeface="Canva Sans Bold"/>
                <a:cs typeface="Canva Sans Bold"/>
                <a:sym typeface="Canva Sans Bold"/>
              </a:rPr>
              <a:t>Personal Finance Tracker</a:t>
            </a:r>
          </a:p>
        </p:txBody>
      </p:sp>
      <p:sp>
        <p:nvSpPr>
          <p:cNvPr name="TextBox 6" id="6"/>
          <p:cNvSpPr txBox="true"/>
          <p:nvPr/>
        </p:nvSpPr>
        <p:spPr>
          <a:xfrm rot="0">
            <a:off x="817722" y="3801893"/>
            <a:ext cx="11349107" cy="1516507"/>
          </a:xfrm>
          <a:prstGeom prst="rect">
            <a:avLst/>
          </a:prstGeom>
        </p:spPr>
        <p:txBody>
          <a:bodyPr anchor="t" rtlCol="false" tIns="0" lIns="0" bIns="0" rIns="0">
            <a:spAutoFit/>
          </a:bodyPr>
          <a:lstStyle/>
          <a:p>
            <a:pPr algn="ctr">
              <a:lnSpc>
                <a:spcPts val="4087"/>
              </a:lnSpc>
            </a:pPr>
            <a:r>
              <a:rPr lang="en-US" sz="2919">
                <a:solidFill>
                  <a:srgbClr val="FFFFFF"/>
                </a:solidFill>
                <a:latin typeface="Canva Sans"/>
                <a:ea typeface="Canva Sans"/>
                <a:cs typeface="Canva Sans"/>
                <a:sym typeface="Canva Sans"/>
              </a:rPr>
              <a:t>A comprehensive web application for managing personal finances.</a:t>
            </a:r>
          </a:p>
          <a:p>
            <a:pPr algn="ctr">
              <a:lnSpc>
                <a:spcPts val="4087"/>
              </a:lnSpc>
            </a:pPr>
          </a:p>
        </p:txBody>
      </p:sp>
      <p:sp>
        <p:nvSpPr>
          <p:cNvPr name="TextBox 7" id="7"/>
          <p:cNvSpPr txBox="true"/>
          <p:nvPr/>
        </p:nvSpPr>
        <p:spPr>
          <a:xfrm rot="0">
            <a:off x="152400" y="4874852"/>
            <a:ext cx="5306259"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b="true" sz="5199">
                <a:solidFill>
                  <a:srgbClr val="FFFFFF"/>
                </a:solidFill>
                <a:latin typeface="Canva Sans Bold"/>
                <a:ea typeface="Canva Sans Bold"/>
                <a:cs typeface="Canva Sans Bold"/>
                <a:sym typeface="Canva Sans Bold"/>
              </a:rPr>
              <a:t>Key Features</a:t>
            </a:r>
          </a:p>
        </p:txBody>
      </p:sp>
      <p:sp>
        <p:nvSpPr>
          <p:cNvPr name="TextBox 8" id="8"/>
          <p:cNvSpPr txBox="true"/>
          <p:nvPr/>
        </p:nvSpPr>
        <p:spPr>
          <a:xfrm rot="0">
            <a:off x="1160131" y="6101377"/>
            <a:ext cx="5265469" cy="3050386"/>
          </a:xfrm>
          <a:prstGeom prst="rect">
            <a:avLst/>
          </a:prstGeom>
        </p:spPr>
        <p:txBody>
          <a:bodyPr anchor="t" rtlCol="false" tIns="0" lIns="0" bIns="0" rIns="0">
            <a:spAutoFit/>
          </a:bodyPr>
          <a:lstStyle/>
          <a:p>
            <a:pPr algn="l" marL="630095" indent="-315047" lvl="1">
              <a:lnSpc>
                <a:spcPts val="4085"/>
              </a:lnSpc>
              <a:buFont typeface="Arial"/>
              <a:buChar char="•"/>
            </a:pPr>
            <a:r>
              <a:rPr lang="en-US" sz="2918">
                <a:solidFill>
                  <a:srgbClr val="FFFFFF"/>
                </a:solidFill>
                <a:latin typeface="Canva Sans"/>
                <a:ea typeface="Canva Sans"/>
                <a:cs typeface="Canva Sans"/>
                <a:sym typeface="Canva Sans"/>
              </a:rPr>
              <a:t>User Registration &amp; Login</a:t>
            </a:r>
          </a:p>
          <a:p>
            <a:pPr algn="l" marL="630095" indent="-315047" lvl="1">
              <a:lnSpc>
                <a:spcPts val="4085"/>
              </a:lnSpc>
              <a:buFont typeface="Arial"/>
              <a:buChar char="•"/>
            </a:pPr>
            <a:r>
              <a:rPr lang="en-US" sz="2918">
                <a:solidFill>
                  <a:srgbClr val="FFFFFF"/>
                </a:solidFill>
                <a:latin typeface="Canva Sans"/>
                <a:ea typeface="Canva Sans"/>
                <a:cs typeface="Canva Sans"/>
                <a:sym typeface="Canva Sans"/>
              </a:rPr>
              <a:t>Budget Management</a:t>
            </a:r>
          </a:p>
          <a:p>
            <a:pPr algn="l" marL="630095" indent="-315047" lvl="1">
              <a:lnSpc>
                <a:spcPts val="4085"/>
              </a:lnSpc>
              <a:buFont typeface="Arial"/>
              <a:buChar char="•"/>
            </a:pPr>
            <a:r>
              <a:rPr lang="en-US" sz="2918">
                <a:solidFill>
                  <a:srgbClr val="FFFFFF"/>
                </a:solidFill>
                <a:latin typeface="Canva Sans"/>
                <a:ea typeface="Canva Sans"/>
                <a:cs typeface="Canva Sans"/>
                <a:sym typeface="Canva Sans"/>
              </a:rPr>
              <a:t>Expense Tracking</a:t>
            </a:r>
          </a:p>
          <a:p>
            <a:pPr algn="l" marL="630095" indent="-315047" lvl="1">
              <a:lnSpc>
                <a:spcPts val="4085"/>
              </a:lnSpc>
              <a:buFont typeface="Arial"/>
              <a:buChar char="•"/>
            </a:pPr>
            <a:r>
              <a:rPr lang="en-US" sz="2918">
                <a:solidFill>
                  <a:srgbClr val="FFFFFF"/>
                </a:solidFill>
                <a:latin typeface="Canva Sans"/>
                <a:ea typeface="Canva Sans"/>
                <a:cs typeface="Canva Sans"/>
                <a:sym typeface="Canva Sans"/>
              </a:rPr>
              <a:t>Data Visualization</a:t>
            </a:r>
          </a:p>
          <a:p>
            <a:pPr algn="l" marL="630095" indent="-315047" lvl="1">
              <a:lnSpc>
                <a:spcPts val="4085"/>
              </a:lnSpc>
              <a:buFont typeface="Arial"/>
              <a:buChar char="•"/>
            </a:pPr>
            <a:r>
              <a:rPr lang="en-US" sz="2918">
                <a:solidFill>
                  <a:srgbClr val="FFFFFF"/>
                </a:solidFill>
                <a:latin typeface="Canva Sans"/>
                <a:ea typeface="Canva Sans"/>
                <a:cs typeface="Canva Sans"/>
                <a:sym typeface="Canva Sans"/>
              </a:rPr>
              <a:t>Transaction Management</a:t>
            </a:r>
          </a:p>
          <a:p>
            <a:pPr algn="l" marL="630095" indent="-315047" lvl="1">
              <a:lnSpc>
                <a:spcPts val="4085"/>
              </a:lnSpc>
              <a:buFont typeface="Arial"/>
              <a:buChar char="•"/>
            </a:pPr>
            <a:r>
              <a:rPr lang="en-US" sz="2918">
                <a:solidFill>
                  <a:srgbClr val="FFFFFF"/>
                </a:solidFill>
                <a:latin typeface="Canva Sans"/>
                <a:ea typeface="Canva Sans"/>
                <a:cs typeface="Canva Sans"/>
                <a:sym typeface="Canva Sans"/>
              </a:rPr>
              <a:t>Export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TextBox 2" id="2"/>
          <p:cNvSpPr txBox="true"/>
          <p:nvPr/>
        </p:nvSpPr>
        <p:spPr>
          <a:xfrm rot="0">
            <a:off x="1028700" y="901807"/>
            <a:ext cx="8686759" cy="1060451"/>
          </a:xfrm>
          <a:prstGeom prst="rect">
            <a:avLst/>
          </a:prstGeom>
        </p:spPr>
        <p:txBody>
          <a:bodyPr anchor="t" rtlCol="false" tIns="0" lIns="0" bIns="0" rIns="0">
            <a:spAutoFit/>
          </a:bodyPr>
          <a:lstStyle/>
          <a:p>
            <a:pPr algn="l">
              <a:lnSpc>
                <a:spcPts val="8000"/>
              </a:lnSpc>
            </a:pPr>
            <a:r>
              <a:rPr lang="en-US" sz="8000" b="true">
                <a:solidFill>
                  <a:srgbClr val="EF659B"/>
                </a:solidFill>
                <a:latin typeface="Montserrat Ultra-Bold"/>
                <a:ea typeface="Montserrat Ultra-Bold"/>
                <a:cs typeface="Montserrat Ultra-Bold"/>
                <a:sym typeface="Montserrat Ultra-Bold"/>
              </a:rPr>
              <a:t>CONCLUSION</a:t>
            </a:r>
          </a:p>
        </p:txBody>
      </p:sp>
      <p:sp>
        <p:nvSpPr>
          <p:cNvPr name="Freeform 3" id="3"/>
          <p:cNvSpPr/>
          <p:nvPr/>
        </p:nvSpPr>
        <p:spPr>
          <a:xfrm flipH="false" flipV="false" rot="0">
            <a:off x="11817282" y="2114352"/>
            <a:ext cx="5854422" cy="5122619"/>
          </a:xfrm>
          <a:custGeom>
            <a:avLst/>
            <a:gdLst/>
            <a:ahLst/>
            <a:cxnLst/>
            <a:rect r="r" b="b" t="t" l="l"/>
            <a:pathLst>
              <a:path h="5122619" w="5854422">
                <a:moveTo>
                  <a:pt x="0" y="0"/>
                </a:moveTo>
                <a:lnTo>
                  <a:pt x="5854422" y="0"/>
                </a:lnTo>
                <a:lnTo>
                  <a:pt x="5854422" y="5122619"/>
                </a:lnTo>
                <a:lnTo>
                  <a:pt x="0" y="51226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3568986"/>
            <a:ext cx="10266677" cy="4587969"/>
          </a:xfrm>
          <a:prstGeom prst="rect">
            <a:avLst/>
          </a:prstGeom>
        </p:spPr>
        <p:txBody>
          <a:bodyPr anchor="t" rtlCol="false" tIns="0" lIns="0" bIns="0" rIns="0">
            <a:spAutoFit/>
          </a:bodyPr>
          <a:lstStyle/>
          <a:p>
            <a:pPr algn="ctr">
              <a:lnSpc>
                <a:spcPts val="4058"/>
              </a:lnSpc>
            </a:pPr>
            <a:r>
              <a:rPr lang="en-US" sz="2898">
                <a:solidFill>
                  <a:srgbClr val="FFFFFF"/>
                </a:solidFill>
                <a:latin typeface="Canva Sans"/>
                <a:ea typeface="Canva Sans"/>
                <a:cs typeface="Canva Sans"/>
                <a:sym typeface="Canva Sans"/>
              </a:rPr>
              <a:t>The Personal Finance Tracker application is a comprehensive tool for managing personal finances, offering features like secure authentication, expense tracking, budget planning, and interactive dashboards. It ensures user-friendly navigation, real-time updates, and insightful financial analytics, enabling better financial habits and goal achievement efficiently.</a:t>
            </a:r>
          </a:p>
          <a:p>
            <a:pPr algn="ctr">
              <a:lnSpc>
                <a:spcPts val="4058"/>
              </a:lnSpc>
            </a:pPr>
          </a:p>
          <a:p>
            <a:pPr algn="ctr">
              <a:lnSpc>
                <a:spcPts val="4058"/>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11623212" y="5143500"/>
            <a:ext cx="6206093" cy="3813926"/>
          </a:xfrm>
          <a:custGeom>
            <a:avLst/>
            <a:gdLst/>
            <a:ahLst/>
            <a:cxnLst/>
            <a:rect r="r" b="b" t="t" l="l"/>
            <a:pathLst>
              <a:path h="3813926" w="6206093">
                <a:moveTo>
                  <a:pt x="0" y="0"/>
                </a:moveTo>
                <a:lnTo>
                  <a:pt x="6206093" y="0"/>
                </a:lnTo>
                <a:lnTo>
                  <a:pt x="6206093" y="3813926"/>
                </a:lnTo>
                <a:lnTo>
                  <a:pt x="0" y="3813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01807"/>
            <a:ext cx="8686759" cy="1060451"/>
          </a:xfrm>
          <a:prstGeom prst="rect">
            <a:avLst/>
          </a:prstGeom>
        </p:spPr>
        <p:txBody>
          <a:bodyPr anchor="t" rtlCol="false" tIns="0" lIns="0" bIns="0" rIns="0">
            <a:spAutoFit/>
          </a:bodyPr>
          <a:lstStyle/>
          <a:p>
            <a:pPr algn="l">
              <a:lnSpc>
                <a:spcPts val="8000"/>
              </a:lnSpc>
            </a:pPr>
            <a:r>
              <a:rPr lang="en-US" sz="8000" b="true">
                <a:solidFill>
                  <a:srgbClr val="EF659B"/>
                </a:solidFill>
                <a:latin typeface="Montserrat Ultra-Bold"/>
                <a:ea typeface="Montserrat Ultra-Bold"/>
                <a:cs typeface="Montserrat Ultra-Bold"/>
                <a:sym typeface="Montserrat Ultra-Bold"/>
              </a:rPr>
              <a:t>          TEAM</a:t>
            </a:r>
          </a:p>
        </p:txBody>
      </p:sp>
      <p:sp>
        <p:nvSpPr>
          <p:cNvPr name="TextBox 4" id="4"/>
          <p:cNvSpPr txBox="true"/>
          <p:nvPr/>
        </p:nvSpPr>
        <p:spPr>
          <a:xfrm rot="0">
            <a:off x="2857201" y="2963108"/>
            <a:ext cx="8226147" cy="1335703"/>
          </a:xfrm>
          <a:prstGeom prst="rect">
            <a:avLst/>
          </a:prstGeom>
        </p:spPr>
        <p:txBody>
          <a:bodyPr anchor="t" rtlCol="false" tIns="0" lIns="0" bIns="0" rIns="0">
            <a:spAutoFit/>
          </a:bodyPr>
          <a:lstStyle/>
          <a:p>
            <a:pPr algn="ctr">
              <a:lnSpc>
                <a:spcPts val="8803"/>
              </a:lnSpc>
            </a:pPr>
            <a:r>
              <a:rPr lang="en-US" sz="6288">
                <a:solidFill>
                  <a:srgbClr val="FFFFFF"/>
                </a:solidFill>
                <a:latin typeface="FF Providence Sans"/>
                <a:ea typeface="FF Providence Sans"/>
                <a:cs typeface="FF Providence Sans"/>
                <a:sym typeface="FF Providence Sans"/>
              </a:rPr>
              <a:t>Jayanth Sai Vanapalli</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121212"/>
        </a:solidFill>
      </p:bgPr>
    </p:bg>
    <p:spTree>
      <p:nvGrpSpPr>
        <p:cNvPr id="1" name=""/>
        <p:cNvGrpSpPr/>
        <p:nvPr/>
      </p:nvGrpSpPr>
      <p:grpSpPr>
        <a:xfrm>
          <a:off x="0" y="0"/>
          <a:ext cx="0" cy="0"/>
          <a:chOff x="0" y="0"/>
          <a:chExt cx="0" cy="0"/>
        </a:xfrm>
      </p:grpSpPr>
      <p:sp>
        <p:nvSpPr>
          <p:cNvPr name="TextBox 2" id="2"/>
          <p:cNvSpPr txBox="true"/>
          <p:nvPr/>
        </p:nvSpPr>
        <p:spPr>
          <a:xfrm rot="0">
            <a:off x="4067102" y="4554220"/>
            <a:ext cx="10153795" cy="1378586"/>
          </a:xfrm>
          <a:prstGeom prst="rect">
            <a:avLst/>
          </a:prstGeom>
        </p:spPr>
        <p:txBody>
          <a:bodyPr anchor="t" rtlCol="false" tIns="0" lIns="0" bIns="0" rIns="0">
            <a:spAutoFit/>
          </a:bodyPr>
          <a:lstStyle/>
          <a:p>
            <a:pPr algn="ctr">
              <a:lnSpc>
                <a:spcPts val="10400"/>
              </a:lnSpc>
            </a:pPr>
            <a:r>
              <a:rPr lang="en-US" b="true" sz="10400">
                <a:solidFill>
                  <a:srgbClr val="FFFFFF"/>
                </a:solidFill>
                <a:latin typeface="Montserrat Ultra-Bold"/>
                <a:ea typeface="Montserrat Ultra-Bold"/>
                <a:cs typeface="Montserrat Ultra-Bold"/>
                <a:sym typeface="Montserrat Ultra-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407601">
            <a:off x="1432808" y="1599392"/>
            <a:ext cx="4307221" cy="7088216"/>
          </a:xfrm>
          <a:custGeom>
            <a:avLst/>
            <a:gdLst/>
            <a:ahLst/>
            <a:cxnLst/>
            <a:rect r="r" b="b" t="t" l="l"/>
            <a:pathLst>
              <a:path h="7088216" w="4307221">
                <a:moveTo>
                  <a:pt x="0" y="0"/>
                </a:moveTo>
                <a:lnTo>
                  <a:pt x="4307221" y="0"/>
                </a:lnTo>
                <a:lnTo>
                  <a:pt x="4307221" y="7088216"/>
                </a:lnTo>
                <a:lnTo>
                  <a:pt x="0" y="7088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9735">
            <a:off x="834509" y="1202663"/>
            <a:ext cx="2598701" cy="3093692"/>
          </a:xfrm>
          <a:custGeom>
            <a:avLst/>
            <a:gdLst/>
            <a:ahLst/>
            <a:cxnLst/>
            <a:rect r="r" b="b" t="t" l="l"/>
            <a:pathLst>
              <a:path h="3093692" w="2598701">
                <a:moveTo>
                  <a:pt x="0" y="0"/>
                </a:moveTo>
                <a:lnTo>
                  <a:pt x="2598702" y="0"/>
                </a:lnTo>
                <a:lnTo>
                  <a:pt x="2598702" y="3093692"/>
                </a:lnTo>
                <a:lnTo>
                  <a:pt x="0" y="30936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144138" y="1171575"/>
            <a:ext cx="11555648" cy="1024267"/>
          </a:xfrm>
          <a:prstGeom prst="rect">
            <a:avLst/>
          </a:prstGeom>
        </p:spPr>
        <p:txBody>
          <a:bodyPr anchor="t" rtlCol="false" tIns="0" lIns="0" bIns="0" rIns="0">
            <a:spAutoFit/>
          </a:bodyPr>
          <a:lstStyle/>
          <a:p>
            <a:pPr algn="l">
              <a:lnSpc>
                <a:spcPts val="7700"/>
              </a:lnSpc>
            </a:pPr>
            <a:r>
              <a:rPr lang="en-US" sz="7700" b="true">
                <a:solidFill>
                  <a:srgbClr val="EF659B"/>
                </a:solidFill>
                <a:latin typeface="Montserrat Ultra-Bold"/>
                <a:ea typeface="Montserrat Ultra-Bold"/>
                <a:cs typeface="Montserrat Ultra-Bold"/>
                <a:sym typeface="Montserrat Ultra-Bold"/>
              </a:rPr>
              <a:t>PROJECT OVERVIEW</a:t>
            </a:r>
          </a:p>
        </p:txBody>
      </p:sp>
      <p:sp>
        <p:nvSpPr>
          <p:cNvPr name="TextBox 5" id="5"/>
          <p:cNvSpPr txBox="true"/>
          <p:nvPr/>
        </p:nvSpPr>
        <p:spPr>
          <a:xfrm rot="0">
            <a:off x="7105505" y="2482007"/>
            <a:ext cx="10281756" cy="830014"/>
          </a:xfrm>
          <a:prstGeom prst="rect">
            <a:avLst/>
          </a:prstGeom>
        </p:spPr>
        <p:txBody>
          <a:bodyPr anchor="t" rtlCol="false" tIns="0" lIns="0" bIns="0" rIns="0">
            <a:spAutoFit/>
          </a:bodyPr>
          <a:lstStyle/>
          <a:p>
            <a:pPr algn="l" marL="0" indent="0" lvl="0">
              <a:lnSpc>
                <a:spcPts val="2172"/>
              </a:lnSpc>
            </a:pPr>
            <a:r>
              <a:rPr lang="en-US" b="true" sz="2172">
                <a:solidFill>
                  <a:srgbClr val="F4F1EC"/>
                </a:solidFill>
                <a:latin typeface="Montserrat Heavy"/>
                <a:ea typeface="Montserrat Heavy"/>
                <a:cs typeface="Montserrat Heavy"/>
                <a:sym typeface="Montserrat Heavy"/>
              </a:rPr>
              <a:t>THE PERSONAL FINANCE TRACKER IS A WEB-BASED APPLICATION DESIGNED TO HELP USERS MANAGE THEIR PERSONAL FINANCES EFFECTIVELY. IT ALLOWS USERS TO:</a:t>
            </a:r>
          </a:p>
        </p:txBody>
      </p:sp>
      <p:sp>
        <p:nvSpPr>
          <p:cNvPr name="TextBox 6" id="6"/>
          <p:cNvSpPr txBox="true"/>
          <p:nvPr/>
        </p:nvSpPr>
        <p:spPr>
          <a:xfrm rot="0">
            <a:off x="7105505" y="3980418"/>
            <a:ext cx="10153795" cy="5321262"/>
          </a:xfrm>
          <a:prstGeom prst="rect">
            <a:avLst/>
          </a:prstGeom>
        </p:spPr>
        <p:txBody>
          <a:bodyPr anchor="t" rtlCol="false" tIns="0" lIns="0" bIns="0" rIns="0">
            <a:spAutoFit/>
          </a:bodyPr>
          <a:lstStyle/>
          <a:p>
            <a:pPr algn="l" marL="540404" indent="-270202" lvl="1">
              <a:lnSpc>
                <a:spcPts val="3253"/>
              </a:lnSpc>
              <a:buFont typeface="Arial"/>
              <a:buChar char="•"/>
            </a:pPr>
            <a:r>
              <a:rPr lang="en-US" sz="2503">
                <a:solidFill>
                  <a:srgbClr val="FFFFFF"/>
                </a:solidFill>
                <a:latin typeface="Open Sans"/>
                <a:ea typeface="Open Sans"/>
                <a:cs typeface="Open Sans"/>
                <a:sym typeface="Open Sans"/>
              </a:rPr>
              <a:t>Register and Login:</a:t>
            </a:r>
          </a:p>
          <a:p>
            <a:pPr algn="l" marL="1080807" indent="-360269" lvl="2">
              <a:lnSpc>
                <a:spcPts val="3253"/>
              </a:lnSpc>
              <a:buFont typeface="Arial"/>
              <a:buChar char="⚬"/>
            </a:pPr>
            <a:r>
              <a:rPr lang="en-US" sz="2503">
                <a:solidFill>
                  <a:srgbClr val="FFFFFF"/>
                </a:solidFill>
                <a:latin typeface="Open Sans"/>
                <a:ea typeface="Open Sans"/>
                <a:cs typeface="Open Sans"/>
                <a:sym typeface="Open Sans"/>
              </a:rPr>
              <a:t>Secure user registration with validation.</a:t>
            </a:r>
          </a:p>
          <a:p>
            <a:pPr algn="l" marL="1080807" indent="-360269" lvl="2">
              <a:lnSpc>
                <a:spcPts val="3253"/>
              </a:lnSpc>
              <a:buFont typeface="Arial"/>
              <a:buChar char="⚬"/>
            </a:pPr>
            <a:r>
              <a:rPr lang="en-US" sz="2503">
                <a:solidFill>
                  <a:srgbClr val="FFFFFF"/>
                </a:solidFill>
                <a:latin typeface="Open Sans"/>
                <a:ea typeface="Open Sans"/>
                <a:cs typeface="Open Sans"/>
                <a:sym typeface="Open Sans"/>
              </a:rPr>
              <a:t>Login functionality with session management.</a:t>
            </a:r>
          </a:p>
          <a:p>
            <a:pPr algn="l" marL="540404" indent="-270202" lvl="1">
              <a:lnSpc>
                <a:spcPts val="3253"/>
              </a:lnSpc>
              <a:buFont typeface="Arial"/>
              <a:buChar char="•"/>
            </a:pPr>
            <a:r>
              <a:rPr lang="en-US" sz="2503">
                <a:solidFill>
                  <a:srgbClr val="FFFFFF"/>
                </a:solidFill>
                <a:latin typeface="Open Sans"/>
                <a:ea typeface="Open Sans"/>
                <a:cs typeface="Open Sans"/>
                <a:sym typeface="Open Sans"/>
              </a:rPr>
              <a:t>Set Budgets:</a:t>
            </a:r>
          </a:p>
          <a:p>
            <a:pPr algn="l" marL="1080807" indent="-360269" lvl="2">
              <a:lnSpc>
                <a:spcPts val="3253"/>
              </a:lnSpc>
              <a:buFont typeface="Arial"/>
              <a:buChar char="⚬"/>
            </a:pPr>
            <a:r>
              <a:rPr lang="en-US" sz="2503">
                <a:solidFill>
                  <a:srgbClr val="FFFFFF"/>
                </a:solidFill>
                <a:latin typeface="Open Sans"/>
                <a:ea typeface="Open Sans"/>
                <a:cs typeface="Open Sans"/>
                <a:sym typeface="Open Sans"/>
              </a:rPr>
              <a:t>Allocate overall and category-wise budgets.</a:t>
            </a:r>
          </a:p>
          <a:p>
            <a:pPr algn="l" marL="1080807" indent="-360269" lvl="2">
              <a:lnSpc>
                <a:spcPts val="3253"/>
              </a:lnSpc>
              <a:buFont typeface="Arial"/>
              <a:buChar char="⚬"/>
            </a:pPr>
            <a:r>
              <a:rPr lang="en-US" sz="2503">
                <a:solidFill>
                  <a:srgbClr val="FFFFFF"/>
                </a:solidFill>
                <a:latin typeface="Open Sans"/>
                <a:ea typeface="Open Sans"/>
                <a:cs typeface="Open Sans"/>
                <a:sym typeface="Open Sans"/>
              </a:rPr>
              <a:t>Provide real-time feedback on budget usage.</a:t>
            </a:r>
          </a:p>
          <a:p>
            <a:pPr algn="l" marL="540404" indent="-270202" lvl="1">
              <a:lnSpc>
                <a:spcPts val="3253"/>
              </a:lnSpc>
              <a:buFont typeface="Arial"/>
              <a:buChar char="•"/>
            </a:pPr>
            <a:r>
              <a:rPr lang="en-US" sz="2503">
                <a:solidFill>
                  <a:srgbClr val="FFFFFF"/>
                </a:solidFill>
                <a:latin typeface="Open Sans"/>
                <a:ea typeface="Open Sans"/>
                <a:cs typeface="Open Sans"/>
                <a:sym typeface="Open Sans"/>
              </a:rPr>
              <a:t>Track Transactions:</a:t>
            </a:r>
          </a:p>
          <a:p>
            <a:pPr algn="l" marL="1080807" indent="-360269" lvl="2">
              <a:lnSpc>
                <a:spcPts val="3253"/>
              </a:lnSpc>
              <a:buFont typeface="Arial"/>
              <a:buChar char="⚬"/>
            </a:pPr>
            <a:r>
              <a:rPr lang="en-US" sz="2503">
                <a:solidFill>
                  <a:srgbClr val="FFFFFF"/>
                </a:solidFill>
                <a:latin typeface="Open Sans"/>
                <a:ea typeface="Open Sans"/>
                <a:cs typeface="Open Sans"/>
                <a:sym typeface="Open Sans"/>
              </a:rPr>
              <a:t>Add, edit, and delete transactions.</a:t>
            </a:r>
          </a:p>
          <a:p>
            <a:pPr algn="l" marL="1080807" indent="-360269" lvl="2">
              <a:lnSpc>
                <a:spcPts val="3253"/>
              </a:lnSpc>
              <a:buFont typeface="Arial"/>
              <a:buChar char="⚬"/>
            </a:pPr>
            <a:r>
              <a:rPr lang="en-US" sz="2503">
                <a:solidFill>
                  <a:srgbClr val="FFFFFF"/>
                </a:solidFill>
                <a:latin typeface="Open Sans"/>
                <a:ea typeface="Open Sans"/>
                <a:cs typeface="Open Sans"/>
                <a:sym typeface="Open Sans"/>
              </a:rPr>
              <a:t>View transactions in a dynamic, paginated table.</a:t>
            </a:r>
          </a:p>
          <a:p>
            <a:pPr algn="l" marL="540404" indent="-270202" lvl="1">
              <a:lnSpc>
                <a:spcPts val="3253"/>
              </a:lnSpc>
              <a:buFont typeface="Arial"/>
              <a:buChar char="•"/>
            </a:pPr>
            <a:r>
              <a:rPr lang="en-US" sz="2503">
                <a:solidFill>
                  <a:srgbClr val="FFFFFF"/>
                </a:solidFill>
                <a:latin typeface="Open Sans"/>
                <a:ea typeface="Open Sans"/>
                <a:cs typeface="Open Sans"/>
                <a:sym typeface="Open Sans"/>
              </a:rPr>
              <a:t>Graphical Dashboard:</a:t>
            </a:r>
          </a:p>
          <a:p>
            <a:pPr algn="l" marL="1080807" indent="-360269" lvl="2">
              <a:lnSpc>
                <a:spcPts val="3253"/>
              </a:lnSpc>
              <a:buFont typeface="Arial"/>
              <a:buChar char="⚬"/>
            </a:pPr>
            <a:r>
              <a:rPr lang="en-US" sz="2503">
                <a:solidFill>
                  <a:srgbClr val="FFFFFF"/>
                </a:solidFill>
                <a:latin typeface="Open Sans"/>
                <a:ea typeface="Open Sans"/>
                <a:cs typeface="Open Sans"/>
                <a:sym typeface="Open Sans"/>
              </a:rPr>
              <a:t>Display overall budget vs. expense data.</a:t>
            </a:r>
          </a:p>
          <a:p>
            <a:pPr algn="l" marL="1080807" indent="-360269" lvl="2">
              <a:lnSpc>
                <a:spcPts val="3253"/>
              </a:lnSpc>
              <a:buFont typeface="Arial"/>
              <a:buChar char="⚬"/>
            </a:pPr>
            <a:r>
              <a:rPr lang="en-US" sz="2503">
                <a:solidFill>
                  <a:srgbClr val="FFFFFF"/>
                </a:solidFill>
                <a:latin typeface="Open Sans"/>
                <a:ea typeface="Open Sans"/>
                <a:cs typeface="Open Sans"/>
                <a:sym typeface="Open Sans"/>
              </a:rPr>
              <a:t>Show category-wise expense breakdown using charts.</a:t>
            </a:r>
          </a:p>
          <a:p>
            <a:pPr algn="l">
              <a:lnSpc>
                <a:spcPts val="3253"/>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407601">
            <a:off x="1432808" y="1599392"/>
            <a:ext cx="4307221" cy="7088216"/>
          </a:xfrm>
          <a:custGeom>
            <a:avLst/>
            <a:gdLst/>
            <a:ahLst/>
            <a:cxnLst/>
            <a:rect r="r" b="b" t="t" l="l"/>
            <a:pathLst>
              <a:path h="7088216" w="4307221">
                <a:moveTo>
                  <a:pt x="0" y="0"/>
                </a:moveTo>
                <a:lnTo>
                  <a:pt x="4307221" y="0"/>
                </a:lnTo>
                <a:lnTo>
                  <a:pt x="4307221" y="7088216"/>
                </a:lnTo>
                <a:lnTo>
                  <a:pt x="0" y="7088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9735">
            <a:off x="834509" y="1202663"/>
            <a:ext cx="2598701" cy="3093692"/>
          </a:xfrm>
          <a:custGeom>
            <a:avLst/>
            <a:gdLst/>
            <a:ahLst/>
            <a:cxnLst/>
            <a:rect r="r" b="b" t="t" l="l"/>
            <a:pathLst>
              <a:path h="3093692" w="2598701">
                <a:moveTo>
                  <a:pt x="0" y="0"/>
                </a:moveTo>
                <a:lnTo>
                  <a:pt x="2598702" y="0"/>
                </a:lnTo>
                <a:lnTo>
                  <a:pt x="2598702" y="3093692"/>
                </a:lnTo>
                <a:lnTo>
                  <a:pt x="0" y="30936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144138" y="1171575"/>
            <a:ext cx="11555648" cy="1024267"/>
          </a:xfrm>
          <a:prstGeom prst="rect">
            <a:avLst/>
          </a:prstGeom>
        </p:spPr>
        <p:txBody>
          <a:bodyPr anchor="t" rtlCol="false" tIns="0" lIns="0" bIns="0" rIns="0">
            <a:spAutoFit/>
          </a:bodyPr>
          <a:lstStyle/>
          <a:p>
            <a:pPr algn="l">
              <a:lnSpc>
                <a:spcPts val="7700"/>
              </a:lnSpc>
            </a:pPr>
            <a:r>
              <a:rPr lang="en-US" sz="7700" b="true">
                <a:solidFill>
                  <a:srgbClr val="EF659B"/>
                </a:solidFill>
                <a:latin typeface="Montserrat Ultra-Bold"/>
                <a:ea typeface="Montserrat Ultra-Bold"/>
                <a:cs typeface="Montserrat Ultra-Bold"/>
                <a:sym typeface="Montserrat Ultra-Bold"/>
              </a:rPr>
              <a:t>PROJECT OVERVIEW</a:t>
            </a:r>
          </a:p>
        </p:txBody>
      </p:sp>
      <p:sp>
        <p:nvSpPr>
          <p:cNvPr name="TextBox 5" id="5"/>
          <p:cNvSpPr txBox="true"/>
          <p:nvPr/>
        </p:nvSpPr>
        <p:spPr>
          <a:xfrm rot="0">
            <a:off x="7105505" y="2482007"/>
            <a:ext cx="10281756" cy="830014"/>
          </a:xfrm>
          <a:prstGeom prst="rect">
            <a:avLst/>
          </a:prstGeom>
        </p:spPr>
        <p:txBody>
          <a:bodyPr anchor="t" rtlCol="false" tIns="0" lIns="0" bIns="0" rIns="0">
            <a:spAutoFit/>
          </a:bodyPr>
          <a:lstStyle/>
          <a:p>
            <a:pPr algn="l" marL="0" indent="0" lvl="0">
              <a:lnSpc>
                <a:spcPts val="2172"/>
              </a:lnSpc>
            </a:pPr>
            <a:r>
              <a:rPr lang="en-US" b="true" sz="2172">
                <a:solidFill>
                  <a:srgbClr val="F4F1EC"/>
                </a:solidFill>
                <a:latin typeface="Montserrat Heavy"/>
                <a:ea typeface="Montserrat Heavy"/>
                <a:cs typeface="Montserrat Heavy"/>
                <a:sym typeface="Montserrat Heavy"/>
              </a:rPr>
              <a:t>THE PERSONAL FINANCE TRACKER IS A WEB-BASED APPLICATION DESIGNED TO HELP USERS MANAGE THEIR PERSONAL FINANCES EFFECTIVELY. IT ALLOWS USERS TO:</a:t>
            </a:r>
          </a:p>
        </p:txBody>
      </p:sp>
      <p:sp>
        <p:nvSpPr>
          <p:cNvPr name="TextBox 6" id="6"/>
          <p:cNvSpPr txBox="true"/>
          <p:nvPr/>
        </p:nvSpPr>
        <p:spPr>
          <a:xfrm rot="0">
            <a:off x="7105505" y="4594217"/>
            <a:ext cx="10153795" cy="2863812"/>
          </a:xfrm>
          <a:prstGeom prst="rect">
            <a:avLst/>
          </a:prstGeom>
        </p:spPr>
        <p:txBody>
          <a:bodyPr anchor="t" rtlCol="false" tIns="0" lIns="0" bIns="0" rIns="0">
            <a:spAutoFit/>
          </a:bodyPr>
          <a:lstStyle/>
          <a:p>
            <a:pPr algn="l" marL="540404" indent="-270202" lvl="1">
              <a:lnSpc>
                <a:spcPts val="3253"/>
              </a:lnSpc>
              <a:buFont typeface="Arial"/>
              <a:buChar char="•"/>
            </a:pPr>
            <a:r>
              <a:rPr lang="en-US" sz="2503">
                <a:solidFill>
                  <a:srgbClr val="FFFFFF"/>
                </a:solidFill>
                <a:latin typeface="Open Sans"/>
                <a:ea typeface="Open Sans"/>
                <a:cs typeface="Open Sans"/>
                <a:sym typeface="Open Sans"/>
              </a:rPr>
              <a:t> Export Features:</a:t>
            </a:r>
          </a:p>
          <a:p>
            <a:pPr algn="l" marL="1080807" indent="-360269" lvl="2">
              <a:lnSpc>
                <a:spcPts val="3253"/>
              </a:lnSpc>
              <a:buFont typeface="Arial"/>
              <a:buChar char="⚬"/>
            </a:pPr>
            <a:r>
              <a:rPr lang="en-US" sz="2503">
                <a:solidFill>
                  <a:srgbClr val="FFFFFF"/>
                </a:solidFill>
                <a:latin typeface="Open Sans"/>
                <a:ea typeface="Open Sans"/>
                <a:cs typeface="Open Sans"/>
                <a:sym typeface="Open Sans"/>
              </a:rPr>
              <a:t>Transaction Details can Be exported into PDF and Excel format.</a:t>
            </a:r>
          </a:p>
          <a:p>
            <a:pPr algn="l">
              <a:lnSpc>
                <a:spcPts val="3253"/>
              </a:lnSpc>
            </a:pPr>
          </a:p>
          <a:p>
            <a:pPr algn="l">
              <a:lnSpc>
                <a:spcPts val="3253"/>
              </a:lnSpc>
            </a:pPr>
          </a:p>
          <a:p>
            <a:pPr algn="l">
              <a:lnSpc>
                <a:spcPts val="3253"/>
              </a:lnSpc>
            </a:pPr>
          </a:p>
          <a:p>
            <a:pPr algn="l">
              <a:lnSpc>
                <a:spcPts val="325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623293" y="2195842"/>
            <a:ext cx="5520845" cy="5107442"/>
          </a:xfrm>
          <a:custGeom>
            <a:avLst/>
            <a:gdLst/>
            <a:ahLst/>
            <a:cxnLst/>
            <a:rect r="r" b="b" t="t" l="l"/>
            <a:pathLst>
              <a:path h="5107442" w="5520845">
                <a:moveTo>
                  <a:pt x="0" y="0"/>
                </a:moveTo>
                <a:lnTo>
                  <a:pt x="5520845" y="0"/>
                </a:lnTo>
                <a:lnTo>
                  <a:pt x="5520845" y="5107442"/>
                </a:lnTo>
                <a:lnTo>
                  <a:pt x="0" y="5107442"/>
                </a:lnTo>
                <a:lnTo>
                  <a:pt x="0" y="0"/>
                </a:lnTo>
                <a:close/>
              </a:path>
            </a:pathLst>
          </a:custGeom>
          <a:blipFill>
            <a:blip r:embed="rId2"/>
            <a:stretch>
              <a:fillRect l="-618" t="0" r="-618" b="-403"/>
            </a:stretch>
          </a:blipFill>
        </p:spPr>
      </p:sp>
      <p:sp>
        <p:nvSpPr>
          <p:cNvPr name="Freeform 3" id="3"/>
          <p:cNvSpPr/>
          <p:nvPr/>
        </p:nvSpPr>
        <p:spPr>
          <a:xfrm flipH="false" flipV="false" rot="0">
            <a:off x="6808321" y="3253378"/>
            <a:ext cx="1193756" cy="1029100"/>
          </a:xfrm>
          <a:custGeom>
            <a:avLst/>
            <a:gdLst/>
            <a:ahLst/>
            <a:cxnLst/>
            <a:rect r="r" b="b" t="t" l="l"/>
            <a:pathLst>
              <a:path h="1029100" w="1193756">
                <a:moveTo>
                  <a:pt x="0" y="0"/>
                </a:moveTo>
                <a:lnTo>
                  <a:pt x="1193756" y="0"/>
                </a:lnTo>
                <a:lnTo>
                  <a:pt x="1193756" y="1029100"/>
                </a:lnTo>
                <a:lnTo>
                  <a:pt x="0" y="1029100"/>
                </a:lnTo>
                <a:lnTo>
                  <a:pt x="0" y="0"/>
                </a:lnTo>
                <a:close/>
              </a:path>
            </a:pathLst>
          </a:custGeom>
          <a:blipFill>
            <a:blip r:embed="rId3"/>
            <a:stretch>
              <a:fillRect l="0" t="0" r="0" b="0"/>
            </a:stretch>
          </a:blipFill>
        </p:spPr>
      </p:sp>
      <p:sp>
        <p:nvSpPr>
          <p:cNvPr name="Freeform 4" id="4"/>
          <p:cNvSpPr/>
          <p:nvPr/>
        </p:nvSpPr>
        <p:spPr>
          <a:xfrm flipH="false" flipV="false" rot="0">
            <a:off x="6996737" y="4554097"/>
            <a:ext cx="816924" cy="830170"/>
          </a:xfrm>
          <a:custGeom>
            <a:avLst/>
            <a:gdLst/>
            <a:ahLst/>
            <a:cxnLst/>
            <a:rect r="r" b="b" t="t" l="l"/>
            <a:pathLst>
              <a:path h="830170" w="816924">
                <a:moveTo>
                  <a:pt x="0" y="0"/>
                </a:moveTo>
                <a:lnTo>
                  <a:pt x="816924" y="0"/>
                </a:lnTo>
                <a:lnTo>
                  <a:pt x="816924" y="830170"/>
                </a:lnTo>
                <a:lnTo>
                  <a:pt x="0" y="830170"/>
                </a:lnTo>
                <a:lnTo>
                  <a:pt x="0" y="0"/>
                </a:lnTo>
                <a:close/>
              </a:path>
            </a:pathLst>
          </a:custGeom>
          <a:blipFill>
            <a:blip r:embed="rId4"/>
            <a:stretch>
              <a:fillRect l="-810" t="0" r="-810" b="0"/>
            </a:stretch>
          </a:blipFill>
        </p:spPr>
      </p:sp>
      <p:sp>
        <p:nvSpPr>
          <p:cNvPr name="Freeform 5" id="5"/>
          <p:cNvSpPr/>
          <p:nvPr/>
        </p:nvSpPr>
        <p:spPr>
          <a:xfrm flipH="false" flipV="false" rot="0">
            <a:off x="12513017" y="3576497"/>
            <a:ext cx="1156729" cy="1153516"/>
          </a:xfrm>
          <a:custGeom>
            <a:avLst/>
            <a:gdLst/>
            <a:ahLst/>
            <a:cxnLst/>
            <a:rect r="r" b="b" t="t" l="l"/>
            <a:pathLst>
              <a:path h="1153516" w="1156729">
                <a:moveTo>
                  <a:pt x="0" y="0"/>
                </a:moveTo>
                <a:lnTo>
                  <a:pt x="1156730" y="0"/>
                </a:lnTo>
                <a:lnTo>
                  <a:pt x="1156730" y="1153517"/>
                </a:lnTo>
                <a:lnTo>
                  <a:pt x="0" y="1153517"/>
                </a:lnTo>
                <a:lnTo>
                  <a:pt x="0" y="0"/>
                </a:lnTo>
                <a:close/>
              </a:path>
            </a:pathLst>
          </a:custGeom>
          <a:blipFill>
            <a:blip r:embed="rId5"/>
            <a:stretch>
              <a:fillRect l="0" t="0" r="0" b="0"/>
            </a:stretch>
          </a:blipFill>
        </p:spPr>
      </p:sp>
      <p:sp>
        <p:nvSpPr>
          <p:cNvPr name="Freeform 6" id="6"/>
          <p:cNvSpPr/>
          <p:nvPr/>
        </p:nvSpPr>
        <p:spPr>
          <a:xfrm flipH="false" flipV="false" rot="0">
            <a:off x="6895307" y="5593160"/>
            <a:ext cx="1019785" cy="906334"/>
          </a:xfrm>
          <a:custGeom>
            <a:avLst/>
            <a:gdLst/>
            <a:ahLst/>
            <a:cxnLst/>
            <a:rect r="r" b="b" t="t" l="l"/>
            <a:pathLst>
              <a:path h="906334" w="1019785">
                <a:moveTo>
                  <a:pt x="0" y="0"/>
                </a:moveTo>
                <a:lnTo>
                  <a:pt x="1019785" y="0"/>
                </a:lnTo>
                <a:lnTo>
                  <a:pt x="1019785" y="906335"/>
                </a:lnTo>
                <a:lnTo>
                  <a:pt x="0" y="906335"/>
                </a:lnTo>
                <a:lnTo>
                  <a:pt x="0" y="0"/>
                </a:lnTo>
                <a:close/>
              </a:path>
            </a:pathLst>
          </a:custGeom>
          <a:blipFill>
            <a:blip r:embed="rId6"/>
            <a:stretch>
              <a:fillRect l="0" t="0" r="0" b="0"/>
            </a:stretch>
          </a:blipFill>
        </p:spPr>
      </p:sp>
      <p:sp>
        <p:nvSpPr>
          <p:cNvPr name="Freeform 7" id="7"/>
          <p:cNvSpPr/>
          <p:nvPr/>
        </p:nvSpPr>
        <p:spPr>
          <a:xfrm flipH="false" flipV="false" rot="0">
            <a:off x="10547053" y="7882061"/>
            <a:ext cx="1172845" cy="1172845"/>
          </a:xfrm>
          <a:custGeom>
            <a:avLst/>
            <a:gdLst/>
            <a:ahLst/>
            <a:cxnLst/>
            <a:rect r="r" b="b" t="t" l="l"/>
            <a:pathLst>
              <a:path h="1172845" w="1172845">
                <a:moveTo>
                  <a:pt x="0" y="0"/>
                </a:moveTo>
                <a:lnTo>
                  <a:pt x="1172845" y="0"/>
                </a:lnTo>
                <a:lnTo>
                  <a:pt x="1172845" y="1172845"/>
                </a:lnTo>
                <a:lnTo>
                  <a:pt x="0" y="1172845"/>
                </a:lnTo>
                <a:lnTo>
                  <a:pt x="0" y="0"/>
                </a:lnTo>
                <a:close/>
              </a:path>
            </a:pathLst>
          </a:custGeom>
          <a:blipFill>
            <a:blip r:embed="rId7"/>
            <a:stretch>
              <a:fillRect l="0" t="0" r="0" b="0"/>
            </a:stretch>
          </a:blipFill>
        </p:spPr>
      </p:sp>
      <p:sp>
        <p:nvSpPr>
          <p:cNvPr name="TextBox 8" id="8"/>
          <p:cNvSpPr txBox="true"/>
          <p:nvPr/>
        </p:nvSpPr>
        <p:spPr>
          <a:xfrm rot="0">
            <a:off x="8240202" y="1171575"/>
            <a:ext cx="11555648" cy="1024267"/>
          </a:xfrm>
          <a:prstGeom prst="rect">
            <a:avLst/>
          </a:prstGeom>
        </p:spPr>
        <p:txBody>
          <a:bodyPr anchor="t" rtlCol="false" tIns="0" lIns="0" bIns="0" rIns="0">
            <a:spAutoFit/>
          </a:bodyPr>
          <a:lstStyle/>
          <a:p>
            <a:pPr algn="l">
              <a:lnSpc>
                <a:spcPts val="7700"/>
              </a:lnSpc>
            </a:pPr>
            <a:r>
              <a:rPr lang="en-US" sz="7700" b="true">
                <a:solidFill>
                  <a:srgbClr val="EF659B"/>
                </a:solidFill>
                <a:latin typeface="Montserrat Ultra-Bold"/>
                <a:ea typeface="Montserrat Ultra-Bold"/>
                <a:cs typeface="Montserrat Ultra-Bold"/>
                <a:sym typeface="Montserrat Ultra-Bold"/>
              </a:rPr>
              <a:t>TECH STACK</a:t>
            </a:r>
          </a:p>
        </p:txBody>
      </p:sp>
      <p:sp>
        <p:nvSpPr>
          <p:cNvPr name="TextBox 9" id="9"/>
          <p:cNvSpPr txBox="true"/>
          <p:nvPr/>
        </p:nvSpPr>
        <p:spPr>
          <a:xfrm rot="0">
            <a:off x="8002077" y="3305330"/>
            <a:ext cx="1901190" cy="887095"/>
          </a:xfrm>
          <a:prstGeom prst="rect">
            <a:avLst/>
          </a:prstGeom>
        </p:spPr>
        <p:txBody>
          <a:bodyPr anchor="t" rtlCol="false" tIns="0" lIns="0" bIns="0" rIns="0">
            <a:spAutoFit/>
          </a:bodyPr>
          <a:lstStyle/>
          <a:p>
            <a:pPr algn="l">
              <a:lnSpc>
                <a:spcPts val="7279"/>
              </a:lnSpc>
            </a:pPr>
            <a:r>
              <a:rPr lang="en-US" sz="5199" b="true">
                <a:solidFill>
                  <a:srgbClr val="FFFFFF"/>
                </a:solidFill>
                <a:latin typeface="Canva Sans Bold"/>
                <a:ea typeface="Canva Sans Bold"/>
                <a:cs typeface="Canva Sans Bold"/>
                <a:sym typeface="Canva Sans Bold"/>
              </a:rPr>
              <a:t>HTML</a:t>
            </a:r>
          </a:p>
        </p:txBody>
      </p:sp>
      <p:sp>
        <p:nvSpPr>
          <p:cNvPr name="TextBox 10" id="10"/>
          <p:cNvSpPr txBox="true"/>
          <p:nvPr/>
        </p:nvSpPr>
        <p:spPr>
          <a:xfrm rot="0">
            <a:off x="8002077" y="4401265"/>
            <a:ext cx="1272421" cy="887095"/>
          </a:xfrm>
          <a:prstGeom prst="rect">
            <a:avLst/>
          </a:prstGeom>
        </p:spPr>
        <p:txBody>
          <a:bodyPr anchor="t" rtlCol="false" tIns="0" lIns="0" bIns="0" rIns="0">
            <a:spAutoFit/>
          </a:bodyPr>
          <a:lstStyle/>
          <a:p>
            <a:pPr algn="l">
              <a:lnSpc>
                <a:spcPts val="7279"/>
              </a:lnSpc>
            </a:pPr>
            <a:r>
              <a:rPr lang="en-US" sz="5199" b="true">
                <a:solidFill>
                  <a:srgbClr val="FFFFFF"/>
                </a:solidFill>
                <a:latin typeface="Canva Sans Bold"/>
                <a:ea typeface="Canva Sans Bold"/>
                <a:cs typeface="Canva Sans Bold"/>
                <a:sym typeface="Canva Sans Bold"/>
              </a:rPr>
              <a:t>CSS</a:t>
            </a:r>
          </a:p>
        </p:txBody>
      </p:sp>
      <p:sp>
        <p:nvSpPr>
          <p:cNvPr name="TextBox 11" id="11"/>
          <p:cNvSpPr txBox="true"/>
          <p:nvPr/>
        </p:nvSpPr>
        <p:spPr>
          <a:xfrm rot="0">
            <a:off x="5185959" y="2390737"/>
            <a:ext cx="7327059" cy="662616"/>
          </a:xfrm>
          <a:prstGeom prst="rect">
            <a:avLst/>
          </a:prstGeom>
        </p:spPr>
        <p:txBody>
          <a:bodyPr anchor="t" rtlCol="false" tIns="0" lIns="0" bIns="0" rIns="0">
            <a:spAutoFit/>
          </a:bodyPr>
          <a:lstStyle/>
          <a:p>
            <a:pPr algn="ctr">
              <a:lnSpc>
                <a:spcPts val="5156"/>
              </a:lnSpc>
              <a:spcBef>
                <a:spcPct val="0"/>
              </a:spcBef>
            </a:pPr>
            <a:r>
              <a:rPr lang="en-US" sz="4687">
                <a:solidFill>
                  <a:srgbClr val="E5D9C5"/>
                </a:solidFill>
                <a:latin typeface="JetBrains Mono"/>
                <a:ea typeface="JetBrains Mono"/>
                <a:cs typeface="JetBrains Mono"/>
                <a:sym typeface="JetBrains Mono"/>
              </a:rPr>
              <a:t>&lt;frontend&gt;</a:t>
            </a:r>
          </a:p>
        </p:txBody>
      </p:sp>
      <p:sp>
        <p:nvSpPr>
          <p:cNvPr name="TextBox 12" id="12"/>
          <p:cNvSpPr txBox="true"/>
          <p:nvPr/>
        </p:nvSpPr>
        <p:spPr>
          <a:xfrm rot="0">
            <a:off x="14049153" y="3667002"/>
            <a:ext cx="2062996" cy="887095"/>
          </a:xfrm>
          <a:prstGeom prst="rect">
            <a:avLst/>
          </a:prstGeom>
        </p:spPr>
        <p:txBody>
          <a:bodyPr anchor="t" rtlCol="false" tIns="0" lIns="0" bIns="0" rIns="0">
            <a:spAutoFit/>
          </a:bodyPr>
          <a:lstStyle/>
          <a:p>
            <a:pPr algn="l">
              <a:lnSpc>
                <a:spcPts val="7279"/>
              </a:lnSpc>
            </a:pPr>
            <a:r>
              <a:rPr lang="en-US" sz="5199" b="true">
                <a:solidFill>
                  <a:srgbClr val="FFFFFF"/>
                </a:solidFill>
                <a:latin typeface="Canva Sans Bold"/>
                <a:ea typeface="Canva Sans Bold"/>
                <a:cs typeface="Canva Sans Bold"/>
                <a:sym typeface="Canva Sans Bold"/>
              </a:rPr>
              <a:t>FLASK</a:t>
            </a:r>
          </a:p>
        </p:txBody>
      </p:sp>
      <p:sp>
        <p:nvSpPr>
          <p:cNvPr name="TextBox 13" id="13"/>
          <p:cNvSpPr txBox="true"/>
          <p:nvPr/>
        </p:nvSpPr>
        <p:spPr>
          <a:xfrm rot="0">
            <a:off x="11300255" y="2390737"/>
            <a:ext cx="7327059" cy="662616"/>
          </a:xfrm>
          <a:prstGeom prst="rect">
            <a:avLst/>
          </a:prstGeom>
        </p:spPr>
        <p:txBody>
          <a:bodyPr anchor="t" rtlCol="false" tIns="0" lIns="0" bIns="0" rIns="0">
            <a:spAutoFit/>
          </a:bodyPr>
          <a:lstStyle/>
          <a:p>
            <a:pPr algn="ctr">
              <a:lnSpc>
                <a:spcPts val="5156"/>
              </a:lnSpc>
              <a:spcBef>
                <a:spcPct val="0"/>
              </a:spcBef>
            </a:pPr>
            <a:r>
              <a:rPr lang="en-US" sz="4687">
                <a:solidFill>
                  <a:srgbClr val="E5D9C5"/>
                </a:solidFill>
                <a:latin typeface="JetBrains Mono"/>
                <a:ea typeface="JetBrains Mono"/>
                <a:cs typeface="JetBrains Mono"/>
                <a:sym typeface="JetBrains Mono"/>
              </a:rPr>
              <a:t>&lt;backend&gt;</a:t>
            </a:r>
          </a:p>
        </p:txBody>
      </p:sp>
      <p:sp>
        <p:nvSpPr>
          <p:cNvPr name="TextBox 14" id="14"/>
          <p:cNvSpPr txBox="true"/>
          <p:nvPr/>
        </p:nvSpPr>
        <p:spPr>
          <a:xfrm rot="0">
            <a:off x="8002077" y="5497910"/>
            <a:ext cx="3457218" cy="887095"/>
          </a:xfrm>
          <a:prstGeom prst="rect">
            <a:avLst/>
          </a:prstGeom>
        </p:spPr>
        <p:txBody>
          <a:bodyPr anchor="t" rtlCol="false" tIns="0" lIns="0" bIns="0" rIns="0">
            <a:spAutoFit/>
          </a:bodyPr>
          <a:lstStyle/>
          <a:p>
            <a:pPr algn="l">
              <a:lnSpc>
                <a:spcPts val="7279"/>
              </a:lnSpc>
            </a:pPr>
            <a:r>
              <a:rPr lang="en-US" sz="5199" b="true">
                <a:solidFill>
                  <a:srgbClr val="FFFFFF"/>
                </a:solidFill>
                <a:latin typeface="Canva Sans Bold"/>
                <a:ea typeface="Canva Sans Bold"/>
                <a:cs typeface="Canva Sans Bold"/>
                <a:sym typeface="Canva Sans Bold"/>
              </a:rPr>
              <a:t>JavaScript</a:t>
            </a:r>
          </a:p>
        </p:txBody>
      </p:sp>
      <p:sp>
        <p:nvSpPr>
          <p:cNvPr name="TextBox 15" id="15"/>
          <p:cNvSpPr txBox="true"/>
          <p:nvPr/>
        </p:nvSpPr>
        <p:spPr>
          <a:xfrm rot="0">
            <a:off x="8638288" y="6995788"/>
            <a:ext cx="7327059" cy="662616"/>
          </a:xfrm>
          <a:prstGeom prst="rect">
            <a:avLst/>
          </a:prstGeom>
        </p:spPr>
        <p:txBody>
          <a:bodyPr anchor="t" rtlCol="false" tIns="0" lIns="0" bIns="0" rIns="0">
            <a:spAutoFit/>
          </a:bodyPr>
          <a:lstStyle/>
          <a:p>
            <a:pPr algn="ctr">
              <a:lnSpc>
                <a:spcPts val="5156"/>
              </a:lnSpc>
              <a:spcBef>
                <a:spcPct val="0"/>
              </a:spcBef>
            </a:pPr>
            <a:r>
              <a:rPr lang="en-US" sz="4687">
                <a:solidFill>
                  <a:srgbClr val="E5D9C5"/>
                </a:solidFill>
                <a:latin typeface="JetBrains Mono"/>
                <a:ea typeface="JetBrains Mono"/>
                <a:cs typeface="JetBrains Mono"/>
                <a:sym typeface="JetBrains Mono"/>
              </a:rPr>
              <a:t>&lt;Database&gt;</a:t>
            </a:r>
          </a:p>
        </p:txBody>
      </p:sp>
      <p:sp>
        <p:nvSpPr>
          <p:cNvPr name="TextBox 16" id="16"/>
          <p:cNvSpPr txBox="true"/>
          <p:nvPr/>
        </p:nvSpPr>
        <p:spPr>
          <a:xfrm rot="0">
            <a:off x="11596073" y="8066796"/>
            <a:ext cx="2154912" cy="887095"/>
          </a:xfrm>
          <a:prstGeom prst="rect">
            <a:avLst/>
          </a:prstGeom>
        </p:spPr>
        <p:txBody>
          <a:bodyPr anchor="t" rtlCol="false" tIns="0" lIns="0" bIns="0" rIns="0">
            <a:spAutoFit/>
          </a:bodyPr>
          <a:lstStyle/>
          <a:p>
            <a:pPr algn="l">
              <a:lnSpc>
                <a:spcPts val="7279"/>
              </a:lnSpc>
            </a:pPr>
            <a:r>
              <a:rPr lang="en-US" sz="5199" b="true">
                <a:solidFill>
                  <a:srgbClr val="FFFFFF"/>
                </a:solidFill>
                <a:latin typeface="Canva Sans Bold"/>
                <a:ea typeface="Canva Sans Bold"/>
                <a:cs typeface="Canva Sans Bold"/>
                <a:sym typeface="Canva Sans Bold"/>
              </a:rPr>
              <a:t>SQLite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12968904" y="3226752"/>
            <a:ext cx="4726000" cy="4194325"/>
          </a:xfrm>
          <a:custGeom>
            <a:avLst/>
            <a:gdLst/>
            <a:ahLst/>
            <a:cxnLst/>
            <a:rect r="r" b="b" t="t" l="l"/>
            <a:pathLst>
              <a:path h="4194325" w="4726000">
                <a:moveTo>
                  <a:pt x="0" y="0"/>
                </a:moveTo>
                <a:lnTo>
                  <a:pt x="4726000" y="0"/>
                </a:lnTo>
                <a:lnTo>
                  <a:pt x="4726000" y="4194325"/>
                </a:lnTo>
                <a:lnTo>
                  <a:pt x="0" y="4194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45450" y="1635125"/>
            <a:ext cx="8021435" cy="8021435"/>
          </a:xfrm>
          <a:custGeom>
            <a:avLst/>
            <a:gdLst/>
            <a:ahLst/>
            <a:cxnLst/>
            <a:rect r="r" b="b" t="t" l="l"/>
            <a:pathLst>
              <a:path h="8021435" w="8021435">
                <a:moveTo>
                  <a:pt x="0" y="0"/>
                </a:moveTo>
                <a:lnTo>
                  <a:pt x="8021435" y="0"/>
                </a:lnTo>
                <a:lnTo>
                  <a:pt x="8021435" y="8021435"/>
                </a:lnTo>
                <a:lnTo>
                  <a:pt x="0" y="80214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565150"/>
            <a:ext cx="9287171" cy="1069976"/>
          </a:xfrm>
          <a:prstGeom prst="rect">
            <a:avLst/>
          </a:prstGeom>
        </p:spPr>
        <p:txBody>
          <a:bodyPr anchor="t" rtlCol="false" tIns="0" lIns="0" bIns="0" rIns="0">
            <a:spAutoFit/>
          </a:bodyPr>
          <a:lstStyle/>
          <a:p>
            <a:pPr algn="l" marL="0" indent="0" lvl="0">
              <a:lnSpc>
                <a:spcPts val="8000"/>
              </a:lnSpc>
            </a:pPr>
            <a:r>
              <a:rPr lang="en-US" b="true" sz="8000">
                <a:solidFill>
                  <a:srgbClr val="EF659B"/>
                </a:solidFill>
                <a:latin typeface="Raleway Heavy"/>
                <a:ea typeface="Raleway Heavy"/>
                <a:cs typeface="Raleway Heavy"/>
                <a:sym typeface="Raleway Heavy"/>
              </a:rPr>
              <a:t>MILESTONE</a:t>
            </a:r>
          </a:p>
        </p:txBody>
      </p:sp>
      <p:sp>
        <p:nvSpPr>
          <p:cNvPr name="TextBox 5" id="5"/>
          <p:cNvSpPr txBox="true"/>
          <p:nvPr/>
        </p:nvSpPr>
        <p:spPr>
          <a:xfrm rot="0">
            <a:off x="6030731" y="2749773"/>
            <a:ext cx="641511" cy="1291590"/>
          </a:xfrm>
          <a:prstGeom prst="rect">
            <a:avLst/>
          </a:prstGeom>
        </p:spPr>
        <p:txBody>
          <a:bodyPr anchor="t" rtlCol="false" tIns="0" lIns="0" bIns="0" rIns="0">
            <a:spAutoFit/>
          </a:bodyPr>
          <a:lstStyle/>
          <a:p>
            <a:pPr algn="l">
              <a:lnSpc>
                <a:spcPts val="9600"/>
              </a:lnSpc>
            </a:pPr>
            <a:r>
              <a:rPr lang="en-US" sz="9600" b="true">
                <a:solidFill>
                  <a:srgbClr val="000000"/>
                </a:solidFill>
                <a:latin typeface="Antonio Ultra-Bold"/>
                <a:ea typeface="Antonio Ultra-Bold"/>
                <a:cs typeface="Antonio Ultra-Bold"/>
                <a:sym typeface="Antonio Ultra-Bold"/>
              </a:rPr>
              <a:t>1</a:t>
            </a:r>
          </a:p>
        </p:txBody>
      </p:sp>
      <p:sp>
        <p:nvSpPr>
          <p:cNvPr name="TextBox 6" id="6"/>
          <p:cNvSpPr txBox="true"/>
          <p:nvPr/>
        </p:nvSpPr>
        <p:spPr>
          <a:xfrm rot="0">
            <a:off x="3916054" y="4174713"/>
            <a:ext cx="4229354" cy="413476"/>
          </a:xfrm>
          <a:prstGeom prst="rect">
            <a:avLst/>
          </a:prstGeom>
        </p:spPr>
        <p:txBody>
          <a:bodyPr anchor="t" rtlCol="false" tIns="0" lIns="0" bIns="0" rIns="0">
            <a:spAutoFit/>
          </a:bodyPr>
          <a:lstStyle/>
          <a:p>
            <a:pPr algn="ctr">
              <a:lnSpc>
                <a:spcPts val="3459"/>
              </a:lnSpc>
            </a:pPr>
            <a:r>
              <a:rPr lang="en-US" sz="2471" b="true">
                <a:solidFill>
                  <a:srgbClr val="13133A"/>
                </a:solidFill>
                <a:latin typeface="Canva Sans Bold"/>
                <a:ea typeface="Canva Sans Bold"/>
                <a:cs typeface="Canva Sans Bold"/>
                <a:sym typeface="Canva Sans Bold"/>
              </a:rPr>
              <a:t>User Authentication</a:t>
            </a:r>
          </a:p>
        </p:txBody>
      </p:sp>
      <p:sp>
        <p:nvSpPr>
          <p:cNvPr name="TextBox 7" id="7"/>
          <p:cNvSpPr txBox="true"/>
          <p:nvPr/>
        </p:nvSpPr>
        <p:spPr>
          <a:xfrm rot="0">
            <a:off x="9167408" y="2749773"/>
            <a:ext cx="641511" cy="1291590"/>
          </a:xfrm>
          <a:prstGeom prst="rect">
            <a:avLst/>
          </a:prstGeom>
        </p:spPr>
        <p:txBody>
          <a:bodyPr anchor="t" rtlCol="false" tIns="0" lIns="0" bIns="0" rIns="0">
            <a:spAutoFit/>
          </a:bodyPr>
          <a:lstStyle/>
          <a:p>
            <a:pPr algn="l">
              <a:lnSpc>
                <a:spcPts val="9600"/>
              </a:lnSpc>
            </a:pPr>
            <a:r>
              <a:rPr lang="en-US" sz="9600" b="true">
                <a:solidFill>
                  <a:srgbClr val="000000"/>
                </a:solidFill>
                <a:latin typeface="Antonio Ultra-Bold"/>
                <a:ea typeface="Antonio Ultra-Bold"/>
                <a:cs typeface="Antonio Ultra-Bold"/>
                <a:sym typeface="Antonio Ultra-Bold"/>
              </a:rPr>
              <a:t>2</a:t>
            </a:r>
          </a:p>
        </p:txBody>
      </p:sp>
      <p:sp>
        <p:nvSpPr>
          <p:cNvPr name="TextBox 8" id="8"/>
          <p:cNvSpPr txBox="true"/>
          <p:nvPr/>
        </p:nvSpPr>
        <p:spPr>
          <a:xfrm rot="0">
            <a:off x="3349128" y="4730024"/>
            <a:ext cx="5363206" cy="413476"/>
          </a:xfrm>
          <a:prstGeom prst="rect">
            <a:avLst/>
          </a:prstGeom>
        </p:spPr>
        <p:txBody>
          <a:bodyPr anchor="t" rtlCol="false" tIns="0" lIns="0" bIns="0" rIns="0">
            <a:spAutoFit/>
          </a:bodyPr>
          <a:lstStyle/>
          <a:p>
            <a:pPr algn="ctr">
              <a:lnSpc>
                <a:spcPts val="3459"/>
              </a:lnSpc>
            </a:pPr>
            <a:r>
              <a:rPr lang="en-US" sz="2471" b="true">
                <a:solidFill>
                  <a:srgbClr val="13133A"/>
                </a:solidFill>
                <a:latin typeface="Canva Sans Bold"/>
                <a:ea typeface="Canva Sans Bold"/>
                <a:cs typeface="Canva Sans Bold"/>
                <a:sym typeface="Canva Sans Bold"/>
              </a:rPr>
              <a:t>Expense Management</a:t>
            </a:r>
          </a:p>
        </p:txBody>
      </p:sp>
      <p:sp>
        <p:nvSpPr>
          <p:cNvPr name="TextBox 9" id="9"/>
          <p:cNvSpPr txBox="true"/>
          <p:nvPr/>
        </p:nvSpPr>
        <p:spPr>
          <a:xfrm rot="0">
            <a:off x="7646618" y="4362401"/>
            <a:ext cx="4229354" cy="413476"/>
          </a:xfrm>
          <a:prstGeom prst="rect">
            <a:avLst/>
          </a:prstGeom>
        </p:spPr>
        <p:txBody>
          <a:bodyPr anchor="t" rtlCol="false" tIns="0" lIns="0" bIns="0" rIns="0">
            <a:spAutoFit/>
          </a:bodyPr>
          <a:lstStyle/>
          <a:p>
            <a:pPr algn="ctr">
              <a:lnSpc>
                <a:spcPts val="3459"/>
              </a:lnSpc>
            </a:pPr>
            <a:r>
              <a:rPr lang="en-US" sz="2471" b="true">
                <a:solidFill>
                  <a:srgbClr val="13133A"/>
                </a:solidFill>
                <a:latin typeface="Canva Sans Bold"/>
                <a:ea typeface="Canva Sans Bold"/>
                <a:cs typeface="Canva Sans Bold"/>
                <a:sym typeface="Canva Sans Bold"/>
              </a:rPr>
              <a:t>Financial Reporting</a:t>
            </a:r>
          </a:p>
        </p:txBody>
      </p:sp>
      <p:sp>
        <p:nvSpPr>
          <p:cNvPr name="TextBox 10" id="10"/>
          <p:cNvSpPr txBox="true"/>
          <p:nvPr/>
        </p:nvSpPr>
        <p:spPr>
          <a:xfrm rot="0">
            <a:off x="4878043" y="7421077"/>
            <a:ext cx="2946886" cy="851626"/>
          </a:xfrm>
          <a:prstGeom prst="rect">
            <a:avLst/>
          </a:prstGeom>
        </p:spPr>
        <p:txBody>
          <a:bodyPr anchor="t" rtlCol="false" tIns="0" lIns="0" bIns="0" rIns="0">
            <a:spAutoFit/>
          </a:bodyPr>
          <a:lstStyle/>
          <a:p>
            <a:pPr algn="ctr">
              <a:lnSpc>
                <a:spcPts val="3459"/>
              </a:lnSpc>
            </a:pPr>
            <a:r>
              <a:rPr lang="en-US" sz="2471" b="true">
                <a:solidFill>
                  <a:srgbClr val="13133A"/>
                </a:solidFill>
                <a:latin typeface="Canva Sans Bold"/>
                <a:ea typeface="Canva Sans Bold"/>
                <a:cs typeface="Canva Sans Bold"/>
                <a:sym typeface="Canva Sans Bold"/>
              </a:rPr>
              <a:t>Dashboard and Data Visualization</a:t>
            </a:r>
          </a:p>
        </p:txBody>
      </p:sp>
      <p:sp>
        <p:nvSpPr>
          <p:cNvPr name="TextBox 11" id="11"/>
          <p:cNvSpPr txBox="true"/>
          <p:nvPr/>
        </p:nvSpPr>
        <p:spPr>
          <a:xfrm rot="0">
            <a:off x="7947671" y="7421077"/>
            <a:ext cx="3080986" cy="851626"/>
          </a:xfrm>
          <a:prstGeom prst="rect">
            <a:avLst/>
          </a:prstGeom>
        </p:spPr>
        <p:txBody>
          <a:bodyPr anchor="t" rtlCol="false" tIns="0" lIns="0" bIns="0" rIns="0">
            <a:spAutoFit/>
          </a:bodyPr>
          <a:lstStyle/>
          <a:p>
            <a:pPr algn="ctr">
              <a:lnSpc>
                <a:spcPts val="3459"/>
              </a:lnSpc>
            </a:pPr>
            <a:r>
              <a:rPr lang="en-US" sz="2471" b="true">
                <a:solidFill>
                  <a:srgbClr val="13133A"/>
                </a:solidFill>
                <a:latin typeface="Canva Sans Bold"/>
                <a:ea typeface="Canva Sans Bold"/>
                <a:cs typeface="Canva Sans Bold"/>
                <a:sym typeface="Canva Sans Bold"/>
              </a:rPr>
              <a:t>Budget Planning and Alerts</a:t>
            </a:r>
          </a:p>
        </p:txBody>
      </p:sp>
      <p:sp>
        <p:nvSpPr>
          <p:cNvPr name="TextBox 12" id="12"/>
          <p:cNvSpPr txBox="true"/>
          <p:nvPr/>
        </p:nvSpPr>
        <p:spPr>
          <a:xfrm rot="0">
            <a:off x="6030731" y="6129487"/>
            <a:ext cx="641511" cy="1291590"/>
          </a:xfrm>
          <a:prstGeom prst="rect">
            <a:avLst/>
          </a:prstGeom>
        </p:spPr>
        <p:txBody>
          <a:bodyPr anchor="t" rtlCol="false" tIns="0" lIns="0" bIns="0" rIns="0">
            <a:spAutoFit/>
          </a:bodyPr>
          <a:lstStyle/>
          <a:p>
            <a:pPr algn="l">
              <a:lnSpc>
                <a:spcPts val="9600"/>
              </a:lnSpc>
            </a:pPr>
            <a:r>
              <a:rPr lang="en-US" sz="9600" b="true">
                <a:solidFill>
                  <a:srgbClr val="000000"/>
                </a:solidFill>
                <a:latin typeface="Antonio Ultra-Bold"/>
                <a:ea typeface="Antonio Ultra-Bold"/>
                <a:cs typeface="Antonio Ultra-Bold"/>
                <a:sym typeface="Antonio Ultra-Bold"/>
              </a:rPr>
              <a:t>3</a:t>
            </a:r>
          </a:p>
        </p:txBody>
      </p:sp>
      <p:sp>
        <p:nvSpPr>
          <p:cNvPr name="TextBox 13" id="13"/>
          <p:cNvSpPr txBox="true"/>
          <p:nvPr/>
        </p:nvSpPr>
        <p:spPr>
          <a:xfrm rot="0">
            <a:off x="9167408" y="6129487"/>
            <a:ext cx="641511" cy="1291590"/>
          </a:xfrm>
          <a:prstGeom prst="rect">
            <a:avLst/>
          </a:prstGeom>
        </p:spPr>
        <p:txBody>
          <a:bodyPr anchor="t" rtlCol="false" tIns="0" lIns="0" bIns="0" rIns="0">
            <a:spAutoFit/>
          </a:bodyPr>
          <a:lstStyle/>
          <a:p>
            <a:pPr algn="l">
              <a:lnSpc>
                <a:spcPts val="9600"/>
              </a:lnSpc>
            </a:pPr>
            <a:r>
              <a:rPr lang="en-US" sz="9600" b="true">
                <a:solidFill>
                  <a:srgbClr val="000000"/>
                </a:solidFill>
                <a:latin typeface="Antonio Ultra-Bold"/>
                <a:ea typeface="Antonio Ultra-Bold"/>
                <a:cs typeface="Antonio Ultra-Bold"/>
                <a:sym typeface="Antonio Ultra-Bold"/>
              </a:rPr>
              <a:t>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grpSp>
        <p:nvGrpSpPr>
          <p:cNvPr name="Group 2" id="2"/>
          <p:cNvGrpSpPr/>
          <p:nvPr/>
        </p:nvGrpSpPr>
        <p:grpSpPr>
          <a:xfrm rot="0">
            <a:off x="1197614" y="3629570"/>
            <a:ext cx="11314573" cy="4904080"/>
            <a:chOff x="0" y="0"/>
            <a:chExt cx="15086098" cy="6538773"/>
          </a:xfrm>
        </p:grpSpPr>
        <p:sp>
          <p:nvSpPr>
            <p:cNvPr name="Freeform 3" id="3"/>
            <p:cNvSpPr/>
            <p:nvPr/>
          </p:nvSpPr>
          <p:spPr>
            <a:xfrm flipH="false" flipV="false" rot="0">
              <a:off x="0" y="0"/>
              <a:ext cx="14973564" cy="6406168"/>
            </a:xfrm>
            <a:custGeom>
              <a:avLst/>
              <a:gdLst/>
              <a:ahLst/>
              <a:cxnLst/>
              <a:rect r="r" b="b" t="t" l="l"/>
              <a:pathLst>
                <a:path h="6406168" w="14973564">
                  <a:moveTo>
                    <a:pt x="0" y="0"/>
                  </a:moveTo>
                  <a:lnTo>
                    <a:pt x="14973564" y="0"/>
                  </a:lnTo>
                  <a:lnTo>
                    <a:pt x="14973564" y="6406168"/>
                  </a:lnTo>
                  <a:lnTo>
                    <a:pt x="0" y="6406168"/>
                  </a:lnTo>
                  <a:lnTo>
                    <a:pt x="0" y="0"/>
                  </a:lnTo>
                  <a:close/>
                </a:path>
              </a:pathLst>
            </a:custGeom>
            <a:blipFill>
              <a:blip r:embed="rId2"/>
              <a:stretch>
                <a:fillRect l="0" t="-51135" r="-5359" b="-95129"/>
              </a:stretch>
            </a:blipFill>
          </p:spPr>
        </p:sp>
        <p:sp>
          <p:nvSpPr>
            <p:cNvPr name="TextBox 4" id="4"/>
            <p:cNvSpPr txBox="true"/>
            <p:nvPr/>
          </p:nvSpPr>
          <p:spPr>
            <a:xfrm rot="0">
              <a:off x="789993" y="688248"/>
              <a:ext cx="13629537" cy="2054465"/>
            </a:xfrm>
            <a:prstGeom prst="rect">
              <a:avLst/>
            </a:prstGeom>
          </p:spPr>
          <p:txBody>
            <a:bodyPr anchor="t" rtlCol="false" tIns="0" lIns="0" bIns="0" rIns="0">
              <a:spAutoFit/>
            </a:bodyPr>
            <a:lstStyle/>
            <a:p>
              <a:pPr algn="l">
                <a:lnSpc>
                  <a:spcPts val="3067"/>
                </a:lnSpc>
              </a:pPr>
            </a:p>
            <a:p>
              <a:pPr algn="l" marL="509364" indent="-254682" lvl="1">
                <a:lnSpc>
                  <a:spcPts val="3067"/>
                </a:lnSpc>
                <a:buFont typeface="Arial"/>
                <a:buChar char="•"/>
              </a:pPr>
              <a:r>
                <a:rPr lang="en-US" sz="2359">
                  <a:solidFill>
                    <a:srgbClr val="FFFFFF"/>
                  </a:solidFill>
                  <a:latin typeface="Open Sans"/>
                  <a:ea typeface="Open Sans"/>
                  <a:cs typeface="Open Sans"/>
                  <a:sym typeface="Open Sans"/>
                </a:rPr>
                <a:t> Developed a secure and user-friendly authentication system with registration, login, logout, and dashboard display. Incorporated robust form validations and comprehensive test cases.</a:t>
              </a:r>
            </a:p>
          </p:txBody>
        </p:sp>
        <p:sp>
          <p:nvSpPr>
            <p:cNvPr name="TextBox 5" id="5"/>
            <p:cNvSpPr txBox="true"/>
            <p:nvPr/>
          </p:nvSpPr>
          <p:spPr>
            <a:xfrm rot="0">
              <a:off x="855424" y="235011"/>
              <a:ext cx="5907162" cy="581440"/>
            </a:xfrm>
            <a:prstGeom prst="rect">
              <a:avLst/>
            </a:prstGeom>
          </p:spPr>
          <p:txBody>
            <a:bodyPr anchor="t" rtlCol="false" tIns="0" lIns="0" bIns="0" rIns="0">
              <a:spAutoFit/>
            </a:bodyPr>
            <a:lstStyle/>
            <a:p>
              <a:pPr algn="ctr">
                <a:lnSpc>
                  <a:spcPts val="3624"/>
                </a:lnSpc>
              </a:pPr>
              <a:r>
                <a:rPr lang="en-US" sz="2588" b="true">
                  <a:solidFill>
                    <a:srgbClr val="FFFFFF"/>
                  </a:solidFill>
                  <a:latin typeface="Canva Sans Bold"/>
                  <a:ea typeface="Canva Sans Bold"/>
                  <a:cs typeface="Canva Sans Bold"/>
                  <a:sym typeface="Canva Sans Bold"/>
                </a:rPr>
                <a:t>User Authentication</a:t>
              </a:r>
            </a:p>
          </p:txBody>
        </p:sp>
        <p:sp>
          <p:nvSpPr>
            <p:cNvPr name="TextBox 6" id="6"/>
            <p:cNvSpPr txBox="true"/>
            <p:nvPr/>
          </p:nvSpPr>
          <p:spPr>
            <a:xfrm rot="0">
              <a:off x="666568" y="3446626"/>
              <a:ext cx="14419530" cy="3092147"/>
            </a:xfrm>
            <a:prstGeom prst="rect">
              <a:avLst/>
            </a:prstGeom>
          </p:spPr>
          <p:txBody>
            <a:bodyPr anchor="t" rtlCol="false" tIns="0" lIns="0" bIns="0" rIns="0">
              <a:spAutoFit/>
            </a:bodyPr>
            <a:lstStyle/>
            <a:p>
              <a:pPr algn="l">
                <a:lnSpc>
                  <a:spcPts val="3067"/>
                </a:lnSpc>
              </a:pPr>
            </a:p>
            <a:p>
              <a:pPr algn="l" marL="509364" indent="-254682" lvl="1">
                <a:lnSpc>
                  <a:spcPts val="3067"/>
                </a:lnSpc>
                <a:buFont typeface="Arial"/>
                <a:buChar char="•"/>
              </a:pPr>
              <a:r>
                <a:rPr lang="en-US" sz="2359">
                  <a:solidFill>
                    <a:srgbClr val="FFFFFF"/>
                  </a:solidFill>
                  <a:latin typeface="Open Sans"/>
                  <a:ea typeface="Open Sans"/>
                  <a:cs typeface="Open Sans"/>
                  <a:sym typeface="Open Sans"/>
                </a:rPr>
                <a:t>  Built a dynamic expense tracking module with a well-structured database, user-friendly interfaces for adding, updating, and deleting expenses, and detailed expense views. Ensured reliability through form validations and test cases.</a:t>
              </a:r>
            </a:p>
            <a:p>
              <a:pPr algn="l">
                <a:lnSpc>
                  <a:spcPts val="3067"/>
                </a:lnSpc>
              </a:pPr>
            </a:p>
          </p:txBody>
        </p:sp>
        <p:sp>
          <p:nvSpPr>
            <p:cNvPr name="TextBox 7" id="7"/>
            <p:cNvSpPr txBox="true"/>
            <p:nvPr/>
          </p:nvSpPr>
          <p:spPr>
            <a:xfrm rot="0">
              <a:off x="305691" y="3172988"/>
              <a:ext cx="7490820" cy="581440"/>
            </a:xfrm>
            <a:prstGeom prst="rect">
              <a:avLst/>
            </a:prstGeom>
          </p:spPr>
          <p:txBody>
            <a:bodyPr anchor="t" rtlCol="false" tIns="0" lIns="0" bIns="0" rIns="0">
              <a:spAutoFit/>
            </a:bodyPr>
            <a:lstStyle/>
            <a:p>
              <a:pPr algn="ctr">
                <a:lnSpc>
                  <a:spcPts val="3624"/>
                </a:lnSpc>
              </a:pPr>
              <a:r>
                <a:rPr lang="en-US" sz="2588" b="true">
                  <a:solidFill>
                    <a:srgbClr val="FFFFFF"/>
                  </a:solidFill>
                  <a:latin typeface="Canva Sans Bold"/>
                  <a:ea typeface="Canva Sans Bold"/>
                  <a:cs typeface="Canva Sans Bold"/>
                  <a:sym typeface="Canva Sans Bold"/>
                </a:rPr>
                <a:t>Expense Management</a:t>
              </a:r>
            </a:p>
          </p:txBody>
        </p:sp>
      </p:grpSp>
      <p:sp>
        <p:nvSpPr>
          <p:cNvPr name="Freeform 8" id="8"/>
          <p:cNvSpPr/>
          <p:nvPr/>
        </p:nvSpPr>
        <p:spPr>
          <a:xfrm flipH="false" flipV="false" rot="0">
            <a:off x="13039979" y="3445730"/>
            <a:ext cx="4219321" cy="3792114"/>
          </a:xfrm>
          <a:custGeom>
            <a:avLst/>
            <a:gdLst/>
            <a:ahLst/>
            <a:cxnLst/>
            <a:rect r="r" b="b" t="t" l="l"/>
            <a:pathLst>
              <a:path h="3792114" w="4219321">
                <a:moveTo>
                  <a:pt x="0" y="0"/>
                </a:moveTo>
                <a:lnTo>
                  <a:pt x="4219321" y="0"/>
                </a:lnTo>
                <a:lnTo>
                  <a:pt x="4219321" y="3792115"/>
                </a:lnTo>
                <a:lnTo>
                  <a:pt x="0" y="3792115"/>
                </a:lnTo>
                <a:lnTo>
                  <a:pt x="0" y="0"/>
                </a:lnTo>
                <a:close/>
              </a:path>
            </a:pathLst>
          </a:custGeom>
          <a:blipFill>
            <a:blip r:embed="rId3"/>
            <a:stretch>
              <a:fillRect l="0" t="0" r="0" b="0"/>
            </a:stretch>
          </a:blipFill>
        </p:spPr>
      </p:sp>
      <p:sp>
        <p:nvSpPr>
          <p:cNvPr name="TextBox 9" id="9"/>
          <p:cNvSpPr txBox="true"/>
          <p:nvPr/>
        </p:nvSpPr>
        <p:spPr>
          <a:xfrm rot="0">
            <a:off x="1028700" y="565150"/>
            <a:ext cx="9287171" cy="1069976"/>
          </a:xfrm>
          <a:prstGeom prst="rect">
            <a:avLst/>
          </a:prstGeom>
        </p:spPr>
        <p:txBody>
          <a:bodyPr anchor="t" rtlCol="false" tIns="0" lIns="0" bIns="0" rIns="0">
            <a:spAutoFit/>
          </a:bodyPr>
          <a:lstStyle/>
          <a:p>
            <a:pPr algn="l" marL="0" indent="0" lvl="0">
              <a:lnSpc>
                <a:spcPts val="8000"/>
              </a:lnSpc>
            </a:pPr>
            <a:r>
              <a:rPr lang="en-US" b="true" sz="8000">
                <a:solidFill>
                  <a:srgbClr val="EF659B"/>
                </a:solidFill>
                <a:latin typeface="Raleway Heavy"/>
                <a:ea typeface="Raleway Heavy"/>
                <a:cs typeface="Raleway Heavy"/>
                <a:sym typeface="Raleway Heavy"/>
              </a:rPr>
              <a:t>MILESTONE</a:t>
            </a:r>
          </a:p>
        </p:txBody>
      </p:sp>
      <p:sp>
        <p:nvSpPr>
          <p:cNvPr name="TextBox 10" id="10"/>
          <p:cNvSpPr txBox="true"/>
          <p:nvPr/>
        </p:nvSpPr>
        <p:spPr>
          <a:xfrm rot="0">
            <a:off x="7075157" y="642505"/>
            <a:ext cx="438912" cy="867640"/>
          </a:xfrm>
          <a:prstGeom prst="rect">
            <a:avLst/>
          </a:prstGeom>
        </p:spPr>
        <p:txBody>
          <a:bodyPr anchor="t" rtlCol="false" tIns="0" lIns="0" bIns="0" rIns="0">
            <a:spAutoFit/>
          </a:bodyPr>
          <a:lstStyle/>
          <a:p>
            <a:pPr algn="l">
              <a:lnSpc>
                <a:spcPts val="6568"/>
              </a:lnSpc>
            </a:pPr>
            <a:r>
              <a:rPr lang="en-US" sz="6568" b="true">
                <a:solidFill>
                  <a:srgbClr val="F4F1EC"/>
                </a:solidFill>
                <a:latin typeface="Antonio Ultra-Bold"/>
                <a:ea typeface="Antonio Ultra-Bold"/>
                <a:cs typeface="Antonio Ultra-Bold"/>
                <a:sym typeface="Antonio Ultra-Bold"/>
              </a:rPr>
              <a:t>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488903" y="2201310"/>
            <a:ext cx="7619925" cy="6460543"/>
          </a:xfrm>
          <a:custGeom>
            <a:avLst/>
            <a:gdLst/>
            <a:ahLst/>
            <a:cxnLst/>
            <a:rect r="r" b="b" t="t" l="l"/>
            <a:pathLst>
              <a:path h="6460543" w="7619925">
                <a:moveTo>
                  <a:pt x="0" y="0"/>
                </a:moveTo>
                <a:lnTo>
                  <a:pt x="7619925" y="0"/>
                </a:lnTo>
                <a:lnTo>
                  <a:pt x="7619925" y="6460542"/>
                </a:lnTo>
                <a:lnTo>
                  <a:pt x="0" y="6460542"/>
                </a:lnTo>
                <a:lnTo>
                  <a:pt x="0" y="0"/>
                </a:lnTo>
                <a:close/>
              </a:path>
            </a:pathLst>
          </a:custGeom>
          <a:blipFill>
            <a:blip r:embed="rId2"/>
            <a:stretch>
              <a:fillRect l="-39685" t="0" r="-39685" b="0"/>
            </a:stretch>
          </a:blipFill>
        </p:spPr>
      </p:sp>
      <p:sp>
        <p:nvSpPr>
          <p:cNvPr name="Freeform 3" id="3"/>
          <p:cNvSpPr/>
          <p:nvPr/>
        </p:nvSpPr>
        <p:spPr>
          <a:xfrm flipH="false" flipV="false" rot="0">
            <a:off x="9144000" y="2201310"/>
            <a:ext cx="8527281" cy="6460543"/>
          </a:xfrm>
          <a:custGeom>
            <a:avLst/>
            <a:gdLst/>
            <a:ahLst/>
            <a:cxnLst/>
            <a:rect r="r" b="b" t="t" l="l"/>
            <a:pathLst>
              <a:path h="6460543" w="8527281">
                <a:moveTo>
                  <a:pt x="0" y="0"/>
                </a:moveTo>
                <a:lnTo>
                  <a:pt x="8527281" y="0"/>
                </a:lnTo>
                <a:lnTo>
                  <a:pt x="8527281" y="6460542"/>
                </a:lnTo>
                <a:lnTo>
                  <a:pt x="0" y="6460542"/>
                </a:lnTo>
                <a:lnTo>
                  <a:pt x="0" y="0"/>
                </a:lnTo>
                <a:close/>
              </a:path>
            </a:pathLst>
          </a:custGeom>
          <a:blipFill>
            <a:blip r:embed="rId3"/>
            <a:stretch>
              <a:fillRect l="-30155" t="0" r="-31949" b="0"/>
            </a:stretch>
          </a:blipFill>
        </p:spPr>
      </p:sp>
      <p:sp>
        <p:nvSpPr>
          <p:cNvPr name="TextBox 4" id="4"/>
          <p:cNvSpPr txBox="true"/>
          <p:nvPr/>
        </p:nvSpPr>
        <p:spPr>
          <a:xfrm rot="0">
            <a:off x="488903" y="579996"/>
            <a:ext cx="13562480" cy="1049808"/>
          </a:xfrm>
          <a:prstGeom prst="rect">
            <a:avLst/>
          </a:prstGeom>
        </p:spPr>
        <p:txBody>
          <a:bodyPr anchor="t" rtlCol="false" tIns="0" lIns="0" bIns="0" rIns="0">
            <a:spAutoFit/>
          </a:bodyPr>
          <a:lstStyle/>
          <a:p>
            <a:pPr algn="l">
              <a:lnSpc>
                <a:spcPts val="7888"/>
              </a:lnSpc>
            </a:pPr>
            <a:r>
              <a:rPr lang="en-US" sz="7888" b="true">
                <a:solidFill>
                  <a:srgbClr val="EF659B"/>
                </a:solidFill>
                <a:latin typeface="Montserrat Ultra-Bold"/>
                <a:ea typeface="Montserrat Ultra-Bold"/>
                <a:cs typeface="Montserrat Ultra-Bold"/>
                <a:sym typeface="Montserrat Ultra-Bold"/>
              </a:rPr>
              <a:t>LOGIN/REGISTER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3417846" y="2261114"/>
            <a:ext cx="11452308" cy="6349455"/>
          </a:xfrm>
          <a:custGeom>
            <a:avLst/>
            <a:gdLst/>
            <a:ahLst/>
            <a:cxnLst/>
            <a:rect r="r" b="b" t="t" l="l"/>
            <a:pathLst>
              <a:path h="6349455" w="11452308">
                <a:moveTo>
                  <a:pt x="0" y="0"/>
                </a:moveTo>
                <a:lnTo>
                  <a:pt x="11452308" y="0"/>
                </a:lnTo>
                <a:lnTo>
                  <a:pt x="11452308" y="6349455"/>
                </a:lnTo>
                <a:lnTo>
                  <a:pt x="0" y="6349455"/>
                </a:lnTo>
                <a:lnTo>
                  <a:pt x="0" y="0"/>
                </a:lnTo>
                <a:close/>
              </a:path>
            </a:pathLst>
          </a:custGeom>
          <a:blipFill>
            <a:blip r:embed="rId2"/>
            <a:stretch>
              <a:fillRect l="0" t="0" r="0" b="0"/>
            </a:stretch>
          </a:blipFill>
        </p:spPr>
      </p:sp>
      <p:sp>
        <p:nvSpPr>
          <p:cNvPr name="TextBox 3" id="3"/>
          <p:cNvSpPr txBox="true"/>
          <p:nvPr/>
        </p:nvSpPr>
        <p:spPr>
          <a:xfrm rot="0">
            <a:off x="488903" y="579996"/>
            <a:ext cx="12302419" cy="1049808"/>
          </a:xfrm>
          <a:prstGeom prst="rect">
            <a:avLst/>
          </a:prstGeom>
        </p:spPr>
        <p:txBody>
          <a:bodyPr anchor="t" rtlCol="false" tIns="0" lIns="0" bIns="0" rIns="0">
            <a:spAutoFit/>
          </a:bodyPr>
          <a:lstStyle/>
          <a:p>
            <a:pPr algn="l">
              <a:lnSpc>
                <a:spcPts val="7888"/>
              </a:lnSpc>
            </a:pPr>
            <a:r>
              <a:rPr lang="en-US" sz="7888" b="true">
                <a:solidFill>
                  <a:srgbClr val="EF659B"/>
                </a:solidFill>
                <a:latin typeface="Montserrat Ultra-Bold"/>
                <a:ea typeface="Montserrat Ultra-Bold"/>
                <a:cs typeface="Montserrat Ultra-Bold"/>
                <a:sym typeface="Montserrat Ultra-Bold"/>
              </a:rPr>
              <a:t>EXPENSE LIST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DAGavQomQJI</dc:identifier>
  <dcterms:modified xsi:type="dcterms:W3CDTF">2011-08-01T06:04:30Z</dcterms:modified>
  <cp:revision>1</cp:revision>
  <dc:title>Personal Finance Tracker</dc:title>
</cp:coreProperties>
</file>